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8"/>
  </p:notesMasterIdLst>
  <p:sldIdLst>
    <p:sldId id="859" r:id="rId2"/>
    <p:sldId id="1018" r:id="rId3"/>
    <p:sldId id="1019" r:id="rId4"/>
    <p:sldId id="1052" r:id="rId5"/>
    <p:sldId id="1053" r:id="rId6"/>
    <p:sldId id="1054" r:id="rId7"/>
    <p:sldId id="1055" r:id="rId8"/>
    <p:sldId id="1056" r:id="rId9"/>
    <p:sldId id="1021" r:id="rId10"/>
    <p:sldId id="1060" r:id="rId11"/>
    <p:sldId id="1061" r:id="rId12"/>
    <p:sldId id="1062" r:id="rId13"/>
    <p:sldId id="1022" r:id="rId14"/>
    <p:sldId id="1037" r:id="rId15"/>
    <p:sldId id="1023" r:id="rId16"/>
    <p:sldId id="1051" r:id="rId17"/>
    <p:sldId id="1063" r:id="rId18"/>
    <p:sldId id="1064" r:id="rId19"/>
    <p:sldId id="1065" r:id="rId20"/>
    <p:sldId id="1066" r:id="rId21"/>
    <p:sldId id="1045" r:id="rId22"/>
    <p:sldId id="1046" r:id="rId23"/>
    <p:sldId id="1067" r:id="rId24"/>
    <p:sldId id="1068" r:id="rId25"/>
    <p:sldId id="1069" r:id="rId26"/>
    <p:sldId id="1070" r:id="rId27"/>
    <p:sldId id="1047" r:id="rId28"/>
    <p:sldId id="1071" r:id="rId29"/>
    <p:sldId id="1072" r:id="rId30"/>
    <p:sldId id="1073" r:id="rId31"/>
    <p:sldId id="1074" r:id="rId32"/>
    <p:sldId id="1075" r:id="rId33"/>
    <p:sldId id="1076" r:id="rId34"/>
    <p:sldId id="1077" r:id="rId35"/>
    <p:sldId id="1078" r:id="rId36"/>
    <p:sldId id="1083" r:id="rId37"/>
    <p:sldId id="1079" r:id="rId38"/>
    <p:sldId id="1080" r:id="rId39"/>
    <p:sldId id="1081" r:id="rId40"/>
    <p:sldId id="1082" r:id="rId41"/>
    <p:sldId id="1084" r:id="rId42"/>
    <p:sldId id="1085" r:id="rId43"/>
    <p:sldId id="1086" r:id="rId44"/>
    <p:sldId id="1087" r:id="rId45"/>
    <p:sldId id="1093" r:id="rId46"/>
    <p:sldId id="1088" r:id="rId47"/>
    <p:sldId id="1089" r:id="rId48"/>
    <p:sldId id="1090" r:id="rId49"/>
    <p:sldId id="1091" r:id="rId50"/>
    <p:sldId id="1092" r:id="rId51"/>
    <p:sldId id="1094" r:id="rId52"/>
    <p:sldId id="1095" r:id="rId53"/>
    <p:sldId id="1096" r:id="rId54"/>
    <p:sldId id="1097" r:id="rId55"/>
    <p:sldId id="1098" r:id="rId56"/>
    <p:sldId id="1099" r:id="rId5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0.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47.jpeg"/></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5.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57.png"/><Relationship Id="rId4" Type="http://schemas.openxmlformats.org/officeDocument/2006/relationships/image" Target="../media/image56.png"/></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60.png"/><Relationship Id="rId1" Type="http://schemas.openxmlformats.org/officeDocument/2006/relationships/slideLayout" Target="../slideLayouts/slideLayout1.xml"/><Relationship Id="rId4" Type="http://schemas.openxmlformats.org/officeDocument/2006/relationships/image" Target="../media/image61.png"/></Relationships>
</file>

<file path=ppt/slides/_rels/slide4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4.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0.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69.png"/></Relationships>
</file>

<file path=ppt/slides/_rels/slide5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2.png"/><Relationship Id="rId1" Type="http://schemas.openxmlformats.org/officeDocument/2006/relationships/slideLayout" Target="../slideLayouts/slideLayout1.xml"/><Relationship Id="rId4" Type="http://schemas.openxmlformats.org/officeDocument/2006/relationships/image" Target="../media/image73.png"/></Relationships>
</file>

<file path=ppt/slides/_rels/slide5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a:t>
            </a:r>
            <a:r>
              <a:rPr lang="zh-CN" altLang="en-US" sz="54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物质</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及其变化</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第三节　氧化还原反应</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氧化性和还原性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氧化性：表示物质得电子能力强弱的性质，氧化剂具有氧化性，反应时自身被还原。</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还原性：表示物质失电子能力强弱的性质，还原剂具有还原性，反应时自身被氧化</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902216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常见的氧化剂和</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还原剂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953371767"/>
              </p:ext>
            </p:extLst>
          </p:nvPr>
        </p:nvGraphicFramePr>
        <p:xfrm>
          <a:off x="349548" y="1484784"/>
          <a:ext cx="11497154" cy="3840480"/>
        </p:xfrm>
        <a:graphic>
          <a:graphicData uri="http://schemas.openxmlformats.org/drawingml/2006/table">
            <a:tbl>
              <a:tblPr firstRow="1" firstCol="1" bandRow="1"/>
              <a:tblGrid>
                <a:gridCol w="961652">
                  <a:extLst>
                    <a:ext uri="{9D8B030D-6E8A-4147-A177-3AD203B41FA5}">
                      <a16:colId xmlns:a16="http://schemas.microsoft.com/office/drawing/2014/main" val="840312540"/>
                    </a:ext>
                  </a:extLst>
                </a:gridCol>
                <a:gridCol w="5288062">
                  <a:extLst>
                    <a:ext uri="{9D8B030D-6E8A-4147-A177-3AD203B41FA5}">
                      <a16:colId xmlns:a16="http://schemas.microsoft.com/office/drawing/2014/main" val="1108619297"/>
                    </a:ext>
                  </a:extLst>
                </a:gridCol>
                <a:gridCol w="5247440">
                  <a:extLst>
                    <a:ext uri="{9D8B030D-6E8A-4147-A177-3AD203B41FA5}">
                      <a16:colId xmlns:a16="http://schemas.microsoft.com/office/drawing/2014/main" val="87699443"/>
                    </a:ext>
                  </a:extLst>
                </a:gridCol>
              </a:tblGrid>
              <a:tr h="16976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物质种类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43073903"/>
                  </a:ext>
                </a:extLst>
              </a:tr>
              <a:tr h="819512">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部分非金属单质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36485622"/>
                  </a:ext>
                </a:extLst>
              </a:tr>
              <a:tr h="432048">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含有高价态元素的化合物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KMnO</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45607242"/>
                  </a:ext>
                </a:extLst>
              </a:tr>
              <a:tr h="254649">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活泼的金属单质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09477814"/>
                  </a:ext>
                </a:extLst>
              </a:tr>
              <a:tr h="169766">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某些非金属单质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88520690"/>
                  </a:ext>
                </a:extLst>
              </a:tr>
              <a:tr h="169766">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某些非金属氧化物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55607346"/>
                  </a:ext>
                </a:extLst>
              </a:tr>
            </a:tbl>
          </a:graphicData>
        </a:graphic>
      </p:graphicFrame>
    </p:spTree>
    <p:extLst>
      <p:ext uri="{BB962C8B-B14F-4D97-AF65-F5344CB8AC3E}">
        <p14:creationId xmlns:p14="http://schemas.microsoft.com/office/powerpoint/2010/main" val="35885942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19794" y="836713"/>
            <a:ext cx="11426908" cy="1663734"/>
          </a:xfrm>
          <a:prstGeom prst="rect">
            <a:avLst/>
          </a:prstGeom>
        </p:spPr>
      </p:pic>
      <p:sp>
        <p:nvSpPr>
          <p:cNvPr id="4" name="内容占位符 3"/>
          <p:cNvSpPr>
            <a:spLocks noGrp="1"/>
          </p:cNvSpPr>
          <p:nvPr>
            <p:ph idx="1"/>
          </p:nvPr>
        </p:nvSpPr>
        <p:spPr>
          <a:xfrm>
            <a:off x="360854" y="746120"/>
            <a:ext cx="11485848" cy="1754326"/>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理解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氧化还原反应的相关概念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要抓住两条线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还原剂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化合价升高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失去电子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发生氧化反应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被氧化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生成氧化产物。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氧化剂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化合价降低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得到电子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发生还原反应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被还原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生成还原产物</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1732;FounderCES"/>
          <p:cNvPicPr/>
          <p:nvPr/>
        </p:nvPicPr>
        <p:blipFill>
          <a:blip r:embed="rId3">
            <a:clrChange>
              <a:clrFrom>
                <a:srgbClr val="FFFFFF"/>
              </a:clrFrom>
              <a:clrTo>
                <a:srgbClr val="FFFFFF">
                  <a:alpha val="0"/>
                </a:srgbClr>
              </a:clrTo>
            </a:clrChange>
          </a:blip>
          <a:stretch>
            <a:fillRect/>
          </a:stretch>
        </p:blipFill>
        <p:spPr>
          <a:xfrm>
            <a:off x="478582" y="836712"/>
            <a:ext cx="1956435" cy="457200"/>
          </a:xfrm>
          <a:prstGeom prst="rect">
            <a:avLst/>
          </a:prstGeom>
          <a:solidFill>
            <a:scrgbClr r="0" g="0" b="0">
              <a:alpha val="0"/>
            </a:scrgbClr>
          </a:solidFill>
        </p:spPr>
      </p:pic>
    </p:spTree>
    <p:extLst>
      <p:ext uri="{BB962C8B-B14F-4D97-AF65-F5344CB8AC3E}">
        <p14:creationId xmlns:p14="http://schemas.microsoft.com/office/powerpoint/2010/main" val="8767824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33065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下列反应中，属于氧化还原反应，但水既不作氧化剂又不作还原剂的是</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3330655"/>
              </a:xfrm>
              <a:blipFill>
                <a:blip r:embed="rId2"/>
                <a:stretch>
                  <a:fillRect l="-796"/>
                </a:stretch>
              </a:blipFill>
            </p:spPr>
            <p:txBody>
              <a:bodyPr/>
              <a:lstStyle/>
              <a:p>
                <a:r>
                  <a:rPr lang="zh-CN" altLang="en-US">
                    <a:noFill/>
                  </a:rPr>
                  <a:t> </a:t>
                </a:r>
              </a:p>
            </p:txBody>
          </p:sp>
        </mc:Fallback>
      </mc:AlternateContent>
      <p:pic>
        <p:nvPicPr>
          <p:cNvPr id="3" name="典例2.EPS" descr="id:2147491739;FounderCES"/>
          <p:cNvPicPr/>
          <p:nvPr/>
        </p:nvPicPr>
        <p:blipFill>
          <a:blip r:embed="rId3">
            <a:clrChange>
              <a:clrFrom>
                <a:srgbClr val="FFFFFF"/>
              </a:clrFrom>
              <a:clrTo>
                <a:srgbClr val="FFFFFF">
                  <a:alpha val="0"/>
                </a:srgbClr>
              </a:clrTo>
            </a:clrChange>
          </a:blip>
          <a:stretch>
            <a:fillRect/>
          </a:stretch>
        </p:blipFill>
        <p:spPr>
          <a:xfrm>
            <a:off x="432452" y="963476"/>
            <a:ext cx="948690" cy="301625"/>
          </a:xfrm>
          <a:prstGeom prst="rect">
            <a:avLst/>
          </a:prstGeom>
          <a:solidFill>
            <a:scrgbClr r="0" g="0" b="0">
              <a:alpha val="0"/>
            </a:scrgbClr>
          </a:solidFill>
        </p:spPr>
      </p:pic>
      <p:pic>
        <p:nvPicPr>
          <p:cNvPr id="5" name="24答案.EPS" descr="id:2147491753;FounderCES"/>
          <p:cNvPicPr/>
          <p:nvPr/>
        </p:nvPicPr>
        <p:blipFill>
          <a:blip r:embed="rId4">
            <a:clrChange>
              <a:clrFrom>
                <a:srgbClr val="FFFFFF"/>
              </a:clrFrom>
              <a:clrTo>
                <a:srgbClr val="FFFFFF">
                  <a:alpha val="0"/>
                </a:srgbClr>
              </a:clrTo>
            </a:clrChange>
          </a:blip>
          <a:stretch>
            <a:fillRect/>
          </a:stretch>
        </p:blipFill>
        <p:spPr>
          <a:xfrm>
            <a:off x="432452" y="4076775"/>
            <a:ext cx="774065" cy="275590"/>
          </a:xfrm>
          <a:prstGeom prst="rect">
            <a:avLst/>
          </a:prstGeom>
          <a:solidFill>
            <a:scrgbClr r="0" g="0" b="0">
              <a:alpha val="0"/>
            </a:scrgbClr>
          </a:solidFill>
        </p:spPr>
      </p:pic>
      <p:sp>
        <p:nvSpPr>
          <p:cNvPr id="2" name="矩形 1"/>
          <p:cNvSpPr/>
          <p:nvPr/>
        </p:nvSpPr>
        <p:spPr>
          <a:xfrm>
            <a:off x="1278115" y="4005064"/>
            <a:ext cx="389850" cy="461665"/>
          </a:xfrm>
          <a:prstGeom prst="rect">
            <a:avLst/>
          </a:prstGeom>
        </p:spPr>
        <p:txBody>
          <a:bodyPr wrap="none">
            <a:spAutoFit/>
          </a:bodyPr>
          <a:lstStyle/>
          <a:p>
            <a:r>
              <a:rPr lang="en-US" altLang="zh-CN" sz="2400">
                <a:solidFill>
                  <a:srgbClr val="000000"/>
                </a:solidFill>
              </a:rPr>
              <a:t>B</a:t>
            </a:r>
            <a:endParaRPr lang="zh-CN" altLang="en-US"/>
          </a:p>
        </p:txBody>
      </p:sp>
      <p:sp>
        <p:nvSpPr>
          <p:cNvPr id="6" name="矩形 5"/>
          <p:cNvSpPr/>
          <p:nvPr/>
        </p:nvSpPr>
        <p:spPr>
          <a:xfrm>
            <a:off x="360854" y="4388911"/>
            <a:ext cx="11485848" cy="1200329"/>
          </a:xfrm>
          <a:prstGeom prst="rect">
            <a:avLst/>
          </a:prstGeom>
        </p:spPr>
        <p:txBody>
          <a:bodyPr wrap="square">
            <a:spAutoFit/>
          </a:bodyPr>
          <a:lstStyle/>
          <a:p>
            <a:pPr algn="just">
              <a:lnSpc>
                <a:spcPct val="150000"/>
              </a:lnSpc>
              <a:spcAft>
                <a:spcPts val="0"/>
              </a:spcAft>
            </a:pPr>
            <a:r>
              <a:rPr lang="en-US" altLang="zh-CN" sz="2400" smtClean="0">
                <a:solidFill>
                  <a:srgbClr val="000000"/>
                </a:solidFill>
                <a:cs typeface="Times New Roman" panose="02020603050405020304" pitchFamily="18" charset="0"/>
              </a:rPr>
              <a:t>            NO</a:t>
            </a:r>
            <a:r>
              <a:rPr lang="en-US" altLang="zh-CN" sz="2400" baseline="-25000" smtClean="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中</a:t>
            </a:r>
            <a:r>
              <a:rPr lang="en-US" altLang="zh-CN" sz="2400">
                <a:solidFill>
                  <a:srgbClr val="000000"/>
                </a:solidFill>
                <a:cs typeface="Times New Roman" panose="02020603050405020304" pitchFamily="18" charset="0"/>
              </a:rPr>
              <a:t>N</a:t>
            </a:r>
            <a:r>
              <a:rPr lang="zh-CN" altLang="zh-CN" sz="2400">
                <a:solidFill>
                  <a:srgbClr val="000000"/>
                </a:solidFill>
                <a:ea typeface="楷体" panose="02010609060101010101" pitchFamily="49" charset="-122"/>
                <a:cs typeface="Times New Roman" panose="02020603050405020304" pitchFamily="18" charset="0"/>
              </a:rPr>
              <a:t>元素的化合价发生变化</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属于氧化还原反应</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但水中</a:t>
            </a:r>
            <a:r>
              <a:rPr lang="en-US" altLang="zh-CN" sz="2400">
                <a:solidFill>
                  <a:srgbClr val="000000"/>
                </a:solidFill>
                <a:cs typeface="Times New Roman" panose="02020603050405020304" pitchFamily="18" charset="0"/>
              </a:rPr>
              <a:t>H</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O</a:t>
            </a:r>
            <a:r>
              <a:rPr lang="zh-CN" altLang="zh-CN" sz="2400">
                <a:solidFill>
                  <a:srgbClr val="000000"/>
                </a:solidFill>
                <a:ea typeface="楷体" panose="02010609060101010101" pitchFamily="49" charset="-122"/>
                <a:cs typeface="Times New Roman" panose="02020603050405020304" pitchFamily="18" charset="0"/>
              </a:rPr>
              <a:t>元素的化合价均不变</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则水既不作氧化剂又不作还原剂</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符合题意。</a:t>
            </a:r>
            <a:endParaRPr lang="zh-CN" altLang="zh-CN" sz="1050">
              <a:solidFill>
                <a:srgbClr val="000000"/>
              </a:solidFill>
              <a:cs typeface="Times New Roman" panose="02020603050405020304" pitchFamily="18" charset="0"/>
            </a:endParaRPr>
          </a:p>
        </p:txBody>
      </p:sp>
      <p:pic>
        <p:nvPicPr>
          <p:cNvPr id="7" name="24解析.EPS" descr="id:2147491746;FounderCES"/>
          <p:cNvPicPr/>
          <p:nvPr/>
        </p:nvPicPr>
        <p:blipFill>
          <a:blip r:embed="rId5">
            <a:clrChange>
              <a:clrFrom>
                <a:srgbClr val="FFFFFF"/>
              </a:clrFrom>
              <a:clrTo>
                <a:srgbClr val="FFFFFF">
                  <a:alpha val="0"/>
                </a:srgbClr>
              </a:clrTo>
            </a:clrChange>
          </a:blip>
          <a:stretch>
            <a:fillRect/>
          </a:stretch>
        </p:blipFill>
        <p:spPr>
          <a:xfrm>
            <a:off x="456581" y="4598380"/>
            <a:ext cx="725805" cy="258445"/>
          </a:xfrm>
          <a:prstGeom prst="rect">
            <a:avLst/>
          </a:prstGeom>
          <a:solidFill>
            <a:scrgbClr r="0" g="0" b="0">
              <a:alpha val="0"/>
            </a:scrgbClr>
          </a:solidFill>
        </p:spPr>
      </p:pic>
    </p:spTree>
    <p:extLst>
      <p:ext uri="{BB962C8B-B14F-4D97-AF65-F5344CB8AC3E}">
        <p14:creationId xmlns:p14="http://schemas.microsoft.com/office/powerpoint/2010/main" val="369898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494806" y="764704"/>
            <a:ext cx="6856425" cy="653368"/>
          </a:xfrm>
          <a:prstGeom prst="rect">
            <a:avLst/>
          </a:prstGeom>
        </p:spPr>
      </p:pic>
      <p:pic>
        <p:nvPicPr>
          <p:cNvPr id="5" name="要点1.EPS" descr="id:2147491247;FounderCES"/>
          <p:cNvPicPr/>
          <p:nvPr/>
        </p:nvPicPr>
        <p:blipFill>
          <a:blip r:embed="rId3"/>
          <a:stretch>
            <a:fillRect/>
          </a:stretch>
        </p:blipFill>
        <p:spPr>
          <a:xfrm>
            <a:off x="360854" y="1556395"/>
            <a:ext cx="948690" cy="333375"/>
          </a:xfrm>
          <a:prstGeom prst="rect">
            <a:avLst/>
          </a:prstGeom>
        </p:spPr>
      </p:pic>
      <p:sp>
        <p:nvSpPr>
          <p:cNvPr id="3" name="内容占位符 2"/>
          <p:cNvSpPr>
            <a:spLocks noGrp="1"/>
          </p:cNvSpPr>
          <p:nvPr>
            <p:ph idx="1"/>
          </p:nvPr>
        </p:nvSpPr>
        <p:spPr>
          <a:xfrm>
            <a:off x="360854" y="1340768"/>
            <a:ext cx="11485848" cy="2238241"/>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双线桥和单线桥分析氧化还原反应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双线桥法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表示反应前后同一元素由反应物转化为生成物时电子转移的情况。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步骤</a:t>
            </a:r>
            <a:endParaRPr lang="zh-CN" altLang="en-US"/>
          </a:p>
        </p:txBody>
      </p:sp>
      <p:pic>
        <p:nvPicPr>
          <p:cNvPr id="6" name="图片 5"/>
          <p:cNvPicPr/>
          <p:nvPr/>
        </p:nvPicPr>
        <p:blipFill>
          <a:blip r:embed="rId4">
            <a:clrChange>
              <a:clrFrom>
                <a:srgbClr val="FFFFFF"/>
              </a:clrFrom>
              <a:clrTo>
                <a:srgbClr val="FFFFFF">
                  <a:alpha val="0"/>
                </a:srgbClr>
              </a:clrTo>
            </a:clrChange>
          </a:blip>
          <a:stretch>
            <a:fillRect/>
          </a:stretch>
        </p:blipFill>
        <p:spPr>
          <a:xfrm>
            <a:off x="3070870" y="3068960"/>
            <a:ext cx="5976664" cy="3456384"/>
          </a:xfrm>
          <a:prstGeom prst="rect">
            <a:avLst/>
          </a:prstGeom>
          <a:solidFill>
            <a:scrgbClr r="0" g="0" b="0">
              <a:alpha val="0"/>
            </a:scrgbClr>
          </a:solidFill>
        </p:spPr>
      </p:pic>
    </p:spTree>
    <p:extLst>
      <p:ext uri="{BB962C8B-B14F-4D97-AF65-F5344CB8AC3E}">
        <p14:creationId xmlns:p14="http://schemas.microsoft.com/office/powerpoint/2010/main" val="12033350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箭尾、箭头必须指向反应物、生成物中相应的同种元素。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形式表示得失电子数，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为得失电子的原子总数，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为每个原子得失电子数，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时省略。得到与失去的电子总数相等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394925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单线桥法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反应过程中不同元素原子间的电子转移情况。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clrChange>
              <a:clrFrom>
                <a:srgbClr val="FFFFFF"/>
              </a:clrFrom>
              <a:clrTo>
                <a:srgbClr val="FFFFFF">
                  <a:alpha val="0"/>
                </a:srgbClr>
              </a:clrTo>
            </a:clrChange>
          </a:blip>
          <a:stretch>
            <a:fillRect/>
          </a:stretch>
        </p:blipFill>
        <p:spPr>
          <a:xfrm>
            <a:off x="3070870" y="2132856"/>
            <a:ext cx="6120680" cy="3816424"/>
          </a:xfrm>
          <a:prstGeom prst="rect">
            <a:avLst/>
          </a:prstGeom>
          <a:solidFill>
            <a:scrgbClr r="0" g="0" b="0">
              <a:alpha val="0"/>
            </a:scrgbClr>
          </a:solidFill>
        </p:spPr>
      </p:pic>
    </p:spTree>
    <p:extLst>
      <p:ext uri="{BB962C8B-B14F-4D97-AF65-F5344CB8AC3E}">
        <p14:creationId xmlns:p14="http://schemas.microsoft.com/office/powerpoint/2010/main" val="41181881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不需要标明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，只标明电子转移的数目；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要用箭头标明电子转移的方向；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箭头由反应物中失电子元素的原子指向得电子元素的原子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51271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396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化学反应中电子转移的表示方法正确的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24典例1.EPS" descr="id:2147491774;FounderCES"/>
          <p:cNvPicPr/>
          <p:nvPr/>
        </p:nvPicPr>
        <p:blipFill>
          <a:blip r:embed="rId2">
            <a:clrChange>
              <a:clrFrom>
                <a:srgbClr val="FFFFFF"/>
              </a:clrFrom>
              <a:clrTo>
                <a:srgbClr val="FFFFFF">
                  <a:alpha val="0"/>
                </a:srgbClr>
              </a:clrTo>
            </a:clrChange>
          </a:blip>
          <a:stretch>
            <a:fillRect/>
          </a:stretch>
        </p:blipFill>
        <p:spPr>
          <a:xfrm>
            <a:off x="368443" y="957131"/>
            <a:ext cx="1078230" cy="347345"/>
          </a:xfrm>
          <a:prstGeom prst="rect">
            <a:avLst/>
          </a:prstGeom>
          <a:solidFill>
            <a:scrgbClr r="0" g="0" b="0">
              <a:alpha val="0"/>
            </a:scrgbClr>
          </a:solidFill>
        </p:spPr>
      </p:pic>
      <p:pic>
        <p:nvPicPr>
          <p:cNvPr id="6" name="图片 5"/>
          <p:cNvPicPr>
            <a:picLocks noChangeAspect="1"/>
          </p:cNvPicPr>
          <p:nvPr/>
        </p:nvPicPr>
        <p:blipFill>
          <a:blip r:embed="rId3"/>
          <a:stretch>
            <a:fillRect/>
          </a:stretch>
        </p:blipFill>
        <p:spPr>
          <a:xfrm>
            <a:off x="368443" y="1488932"/>
            <a:ext cx="3842919" cy="1874944"/>
          </a:xfrm>
          <a:prstGeom prst="rect">
            <a:avLst/>
          </a:prstGeom>
        </p:spPr>
      </p:pic>
      <p:pic>
        <p:nvPicPr>
          <p:cNvPr id="7" name="图片 6"/>
          <p:cNvPicPr>
            <a:picLocks noChangeAspect="1"/>
          </p:cNvPicPr>
          <p:nvPr/>
        </p:nvPicPr>
        <p:blipFill>
          <a:blip r:embed="rId4"/>
          <a:stretch>
            <a:fillRect/>
          </a:stretch>
        </p:blipFill>
        <p:spPr>
          <a:xfrm>
            <a:off x="5591150" y="1912293"/>
            <a:ext cx="4408265" cy="1066285"/>
          </a:xfrm>
          <a:prstGeom prst="rect">
            <a:avLst/>
          </a:prstGeom>
        </p:spPr>
      </p:pic>
      <p:pic>
        <p:nvPicPr>
          <p:cNvPr id="8" name="图片 7"/>
          <p:cNvPicPr>
            <a:picLocks noChangeAspect="1"/>
          </p:cNvPicPr>
          <p:nvPr/>
        </p:nvPicPr>
        <p:blipFill>
          <a:blip r:embed="rId5"/>
          <a:stretch>
            <a:fillRect/>
          </a:stretch>
        </p:blipFill>
        <p:spPr>
          <a:xfrm>
            <a:off x="360854" y="3501008"/>
            <a:ext cx="4308077" cy="1853475"/>
          </a:xfrm>
          <a:prstGeom prst="rect">
            <a:avLst/>
          </a:prstGeom>
        </p:spPr>
      </p:pic>
      <p:pic>
        <p:nvPicPr>
          <p:cNvPr id="9" name="图片 8"/>
          <p:cNvPicPr>
            <a:picLocks noChangeAspect="1"/>
          </p:cNvPicPr>
          <p:nvPr/>
        </p:nvPicPr>
        <p:blipFill>
          <a:blip r:embed="rId6"/>
          <a:stretch>
            <a:fillRect/>
          </a:stretch>
        </p:blipFill>
        <p:spPr>
          <a:xfrm>
            <a:off x="5519142" y="3861048"/>
            <a:ext cx="5954020" cy="1123535"/>
          </a:xfrm>
          <a:prstGeom prst="rect">
            <a:avLst/>
          </a:prstGeom>
        </p:spPr>
      </p:pic>
      <p:pic>
        <p:nvPicPr>
          <p:cNvPr id="10" name="24答案.EPS" descr="id:2147491816;FounderCES"/>
          <p:cNvPicPr/>
          <p:nvPr/>
        </p:nvPicPr>
        <p:blipFill>
          <a:blip r:embed="rId7">
            <a:clrChange>
              <a:clrFrom>
                <a:srgbClr val="FFFFFF"/>
              </a:clrFrom>
              <a:clrTo>
                <a:srgbClr val="FFFFFF">
                  <a:alpha val="0"/>
                </a:srgbClr>
              </a:clrTo>
            </a:clrChange>
          </a:blip>
          <a:stretch>
            <a:fillRect/>
          </a:stretch>
        </p:blipFill>
        <p:spPr>
          <a:xfrm>
            <a:off x="520525" y="5517232"/>
            <a:ext cx="774065" cy="275590"/>
          </a:xfrm>
          <a:prstGeom prst="rect">
            <a:avLst/>
          </a:prstGeom>
          <a:solidFill>
            <a:scrgbClr r="0" g="0" b="0">
              <a:alpha val="0"/>
            </a:scrgbClr>
          </a:solidFill>
        </p:spPr>
      </p:pic>
      <p:sp>
        <p:nvSpPr>
          <p:cNvPr id="11" name="矩形 10"/>
          <p:cNvSpPr/>
          <p:nvPr/>
        </p:nvSpPr>
        <p:spPr>
          <a:xfrm>
            <a:off x="1414686" y="5445224"/>
            <a:ext cx="389850" cy="461665"/>
          </a:xfrm>
          <a:prstGeom prst="rect">
            <a:avLst/>
          </a:prstGeom>
        </p:spPr>
        <p:txBody>
          <a:bodyPr wrap="none">
            <a:spAutoFit/>
          </a:bodyPr>
          <a:lstStyle/>
          <a:p>
            <a:r>
              <a:rPr lang="en-US" altLang="zh-CN" sz="2400">
                <a:solidFill>
                  <a:srgbClr val="000000"/>
                </a:solidFill>
              </a:rPr>
              <a:t>B</a:t>
            </a:r>
            <a:endParaRPr lang="zh-CN" altLang="en-US"/>
          </a:p>
        </p:txBody>
      </p:sp>
    </p:spTree>
    <p:extLst>
      <p:ext uri="{BB962C8B-B14F-4D97-AF65-F5344CB8AC3E}">
        <p14:creationId xmlns:p14="http://schemas.microsoft.com/office/powerpoint/2010/main" val="1900636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元素的化合价升高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失去电子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元素的化合价降低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元素的化合价升高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失去电子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原子失去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元素得电子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元素的化合价升高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失去电子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单质变成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化合价升高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元素的化合价降低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所以单线桥的箭头从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809;FounderCES"/>
          <p:cNvPicPr/>
          <p:nvPr/>
        </p:nvPicPr>
        <p:blipFill>
          <a:blip r:embed="rId2">
            <a:clrChange>
              <a:clrFrom>
                <a:srgbClr val="FFFFFF"/>
              </a:clrFrom>
              <a:clrTo>
                <a:srgbClr val="FFFFFF">
                  <a:alpha val="0"/>
                </a:srgbClr>
              </a:clrTo>
            </a:clrChange>
          </a:blip>
          <a:stretch>
            <a:fillRect/>
          </a:stretch>
        </p:blipFill>
        <p:spPr>
          <a:xfrm>
            <a:off x="550590" y="980728"/>
            <a:ext cx="864096" cy="288032"/>
          </a:xfrm>
          <a:prstGeom prst="rect">
            <a:avLst/>
          </a:prstGeom>
          <a:solidFill>
            <a:scrgbClr r="0" g="0" b="0">
              <a:alpha val="0"/>
            </a:scrgbClr>
          </a:solidFill>
        </p:spPr>
      </p:pic>
    </p:spTree>
    <p:extLst>
      <p:ext uri="{BB962C8B-B14F-4D97-AF65-F5344CB8AC3E}">
        <p14:creationId xmlns:p14="http://schemas.microsoft.com/office/powerpoint/2010/main" val="18408975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6814" y="696703"/>
            <a:ext cx="6935079" cy="644065"/>
          </a:xfrm>
          <a:prstGeom prst="rect">
            <a:avLst/>
          </a:prstGeom>
        </p:spPr>
      </p:pic>
      <p:pic>
        <p:nvPicPr>
          <p:cNvPr id="4" name="图片 3"/>
          <p:cNvPicPr>
            <a:picLocks noChangeAspect="1"/>
          </p:cNvPicPr>
          <p:nvPr/>
        </p:nvPicPr>
        <p:blipFill>
          <a:blip r:embed="rId3"/>
          <a:stretch>
            <a:fillRect/>
          </a:stretch>
        </p:blipFill>
        <p:spPr>
          <a:xfrm>
            <a:off x="360854" y="1361123"/>
            <a:ext cx="1536380" cy="461604"/>
          </a:xfrm>
          <a:prstGeom prst="rect">
            <a:avLst/>
          </a:prstGeom>
        </p:spPr>
      </p:pic>
      <p:sp>
        <p:nvSpPr>
          <p:cNvPr id="7" name="内容占位符 6"/>
          <p:cNvSpPr>
            <a:spLocks noGrp="1"/>
          </p:cNvSpPr>
          <p:nvPr>
            <p:ph idx="1"/>
          </p:nvPr>
        </p:nvSpPr>
        <p:spPr>
          <a:xfrm>
            <a:off x="360854" y="1196752"/>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氧化还原</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从得、失氧的角度分析氧化还原</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a:t>
            </a:r>
            <a:endParaRPr lang="zh-CN" altLang="en-US"/>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extLst>
                  <p:ext uri="{D42A27DB-BD31-4B8C-83A1-F6EECF244321}">
                    <p14:modId xmlns:p14="http://schemas.microsoft.com/office/powerpoint/2010/main" val="1176742681"/>
                  </p:ext>
                </p:extLst>
              </p:nvPr>
            </p:nvGraphicFramePr>
            <p:xfrm>
              <a:off x="406574" y="2420888"/>
              <a:ext cx="11377264" cy="3700400"/>
            </p:xfrm>
            <a:graphic>
              <a:graphicData uri="http://schemas.openxmlformats.org/drawingml/2006/table">
                <a:tbl>
                  <a:tblPr firstRow="1" firstCol="1" bandRow="1"/>
                  <a:tblGrid>
                    <a:gridCol w="1368152">
                      <a:extLst>
                        <a:ext uri="{9D8B030D-6E8A-4147-A177-3AD203B41FA5}">
                          <a16:colId xmlns:a16="http://schemas.microsoft.com/office/drawing/2014/main" val="480904968"/>
                        </a:ext>
                      </a:extLst>
                    </a:gridCol>
                    <a:gridCol w="3816424">
                      <a:extLst>
                        <a:ext uri="{9D8B030D-6E8A-4147-A177-3AD203B41FA5}">
                          <a16:colId xmlns:a16="http://schemas.microsoft.com/office/drawing/2014/main" val="1630176389"/>
                        </a:ext>
                      </a:extLst>
                    </a:gridCol>
                    <a:gridCol w="6192688">
                      <a:extLst>
                        <a:ext uri="{9D8B030D-6E8A-4147-A177-3AD203B41FA5}">
                          <a16:colId xmlns:a16="http://schemas.microsoft.com/office/drawing/2014/main" val="665988965"/>
                        </a:ext>
                      </a:extLst>
                    </a:gridCol>
                  </a:tblGrid>
                  <a:tr h="358811">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086700107"/>
                      </a:ext>
                    </a:extLst>
                  </a:tr>
                  <a:tr h="881081">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物质得到氧的反应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得到氧而变为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96170308"/>
                      </a:ext>
                    </a:extLst>
                  </a:tr>
                  <a:tr h="881081">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还原反应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物质失去氧的反应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的反应中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失去氧而变为单质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98260051"/>
                      </a:ext>
                    </a:extLst>
                  </a:tr>
                  <a:tr h="717623">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得氧、失氧同时发生的反应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23170842"/>
                      </a:ext>
                    </a:extLst>
                  </a:tr>
                </a:tbl>
              </a:graphicData>
            </a:graphic>
          </p:graphicFrame>
        </mc:Choice>
        <mc:Fallback xmlns="">
          <p:graphicFrame>
            <p:nvGraphicFramePr>
              <p:cNvPr id="2" name="表格 1"/>
              <p:cNvGraphicFramePr>
                <a:graphicFrameLocks noGrp="1"/>
              </p:cNvGraphicFramePr>
              <p:nvPr>
                <p:extLst>
                  <p:ext uri="{D42A27DB-BD31-4B8C-83A1-F6EECF244321}">
                    <p14:modId xmlns:p14="http://schemas.microsoft.com/office/powerpoint/2010/main" val="1176742681"/>
                  </p:ext>
                </p:extLst>
              </p:nvPr>
            </p:nvGraphicFramePr>
            <p:xfrm>
              <a:off x="406574" y="2420888"/>
              <a:ext cx="11377264" cy="3557144"/>
            </p:xfrm>
            <a:graphic>
              <a:graphicData uri="http://schemas.openxmlformats.org/drawingml/2006/table">
                <a:tbl>
                  <a:tblPr firstRow="1" firstCol="1" bandRow="1"/>
                  <a:tblGrid>
                    <a:gridCol w="1368152">
                      <a:extLst>
                        <a:ext uri="{9D8B030D-6E8A-4147-A177-3AD203B41FA5}">
                          <a16:colId xmlns:a16="http://schemas.microsoft.com/office/drawing/2014/main" val="480904968"/>
                        </a:ext>
                      </a:extLst>
                    </a:gridCol>
                    <a:gridCol w="3816424">
                      <a:extLst>
                        <a:ext uri="{9D8B030D-6E8A-4147-A177-3AD203B41FA5}">
                          <a16:colId xmlns:a16="http://schemas.microsoft.com/office/drawing/2014/main" val="1630176389"/>
                        </a:ext>
                      </a:extLst>
                    </a:gridCol>
                    <a:gridCol w="6192688">
                      <a:extLst>
                        <a:ext uri="{9D8B030D-6E8A-4147-A177-3AD203B41FA5}">
                          <a16:colId xmlns:a16="http://schemas.microsoft.com/office/drawing/2014/main" val="665988965"/>
                        </a:ext>
                      </a:extLst>
                    </a:gridCol>
                  </a:tblGrid>
                  <a:tr h="424371">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086700107"/>
                      </a:ext>
                    </a:extLst>
                  </a:tr>
                  <a:tr h="1116457">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物质得到氧的反应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83776" t="-42623" r="-197" b="-196175"/>
                          </a:stretch>
                        </a:blipFill>
                      </a:tcPr>
                    </a:tc>
                    <a:extLst>
                      <a:ext uri="{0D108BD9-81ED-4DB2-BD59-A6C34878D82A}">
                        <a16:rowId xmlns:a16="http://schemas.microsoft.com/office/drawing/2014/main" val="3396170308"/>
                      </a:ext>
                    </a:extLst>
                  </a:tr>
                  <a:tr h="1116457">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还原反应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物质失去氧的反应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83776" t="-142623" r="-197" b="-96175"/>
                          </a:stretch>
                        </a:blipFill>
                      </a:tcPr>
                    </a:tc>
                    <a:extLst>
                      <a:ext uri="{0D108BD9-81ED-4DB2-BD59-A6C34878D82A}">
                        <a16:rowId xmlns:a16="http://schemas.microsoft.com/office/drawing/2014/main" val="2798260051"/>
                      </a:ext>
                    </a:extLst>
                  </a:tr>
                  <a:tr h="899859">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得氧、失氧同时发生的反应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83776" t="-300000" r="-197" b="-18919"/>
                          </a:stretch>
                        </a:blipFill>
                      </a:tcPr>
                    </a:tc>
                    <a:extLst>
                      <a:ext uri="{0D108BD9-81ED-4DB2-BD59-A6C34878D82A}">
                        <a16:rowId xmlns:a16="http://schemas.microsoft.com/office/drawing/2014/main" val="4223170842"/>
                      </a:ext>
                    </a:extLst>
                  </a:tr>
                </a:tbl>
              </a:graphicData>
            </a:graphic>
          </p:graphicFrame>
        </mc:Fallback>
      </mc:AlternateContent>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51554" y="855296"/>
            <a:ext cx="11495147" cy="2285672"/>
          </a:xfrm>
          <a:prstGeom prst="rect">
            <a:avLst/>
          </a:prstGeom>
        </p:spPr>
      </p:pic>
      <p:sp>
        <p:nvSpPr>
          <p:cNvPr id="4" name="内容占位符 3"/>
          <p:cNvSpPr>
            <a:spLocks noGrp="1"/>
          </p:cNvSpPr>
          <p:nvPr>
            <p:ph idx="1"/>
          </p:nvPr>
        </p:nvSpPr>
        <p:spPr>
          <a:xfrm>
            <a:off x="360854" y="746120"/>
            <a:ext cx="11485848" cy="279595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对于同一个氧化还原反应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无论是用双线桥法还是用单线桥法表示电子的转移情况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电子转移的数目是不变的。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电子转移数目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氧化剂得到电子的数目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还原剂失去电子的数目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不要误认为电子转移的数目是反应中得、失电子数目的总和。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顿有所悟.EPS" descr="id:2147491823;FounderCES"/>
          <p:cNvPicPr/>
          <p:nvPr/>
        </p:nvPicPr>
        <p:blipFill>
          <a:blip r:embed="rId3">
            <a:clrChange>
              <a:clrFrom>
                <a:srgbClr val="FFFFFF"/>
              </a:clrFrom>
              <a:clrTo>
                <a:srgbClr val="FFFFFF">
                  <a:alpha val="0"/>
                </a:srgbClr>
              </a:clrTo>
            </a:clrChange>
          </a:blip>
          <a:stretch>
            <a:fillRect/>
          </a:stretch>
        </p:blipFill>
        <p:spPr>
          <a:xfrm>
            <a:off x="478582" y="917346"/>
            <a:ext cx="1533525" cy="335915"/>
          </a:xfrm>
          <a:prstGeom prst="rect">
            <a:avLst/>
          </a:prstGeom>
          <a:solidFill>
            <a:scrgbClr r="0" g="0" b="0">
              <a:alpha val="0"/>
            </a:scrgbClr>
          </a:solidFill>
        </p:spPr>
      </p:pic>
    </p:spTree>
    <p:extLst>
      <p:ext uri="{BB962C8B-B14F-4D97-AF65-F5344CB8AC3E}">
        <p14:creationId xmlns:p14="http://schemas.microsoft.com/office/powerpoint/2010/main" val="36013161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406574" y="4670388"/>
            <a:ext cx="3744416" cy="304800"/>
          </a:xfrm>
          <a:prstGeom prst="rect">
            <a:avLst/>
          </a:prstGeom>
        </p:spPr>
      </p:pic>
      <p:pic>
        <p:nvPicPr>
          <p:cNvPr id="4" name="图片 3"/>
          <p:cNvPicPr>
            <a:picLocks noChangeAspect="1"/>
          </p:cNvPicPr>
          <p:nvPr/>
        </p:nvPicPr>
        <p:blipFill>
          <a:blip r:embed="rId2"/>
          <a:stretch>
            <a:fillRect/>
          </a:stretch>
        </p:blipFill>
        <p:spPr>
          <a:xfrm>
            <a:off x="406574" y="4131828"/>
            <a:ext cx="3744416" cy="304800"/>
          </a:xfrm>
          <a:prstGeom prst="rect">
            <a:avLst/>
          </a:prstGeom>
        </p:spPr>
      </p:pic>
      <p:pic>
        <p:nvPicPr>
          <p:cNvPr id="3" name="要点2.EPS" descr="id:2147491311;FounderCES"/>
          <p:cNvPicPr/>
          <p:nvPr/>
        </p:nvPicPr>
        <p:blipFill>
          <a:blip r:embed="rId3"/>
          <a:stretch>
            <a:fillRect/>
          </a:stretch>
        </p:blipFill>
        <p:spPr>
          <a:xfrm>
            <a:off x="406574" y="908720"/>
            <a:ext cx="952500" cy="334010"/>
          </a:xfrm>
          <a:prstGeom prst="rect">
            <a:avLst/>
          </a:prstGeom>
        </p:spPr>
      </p:pic>
      <p:sp>
        <p:nvSpPr>
          <p:cNvPr id="5" name="内容占位符 4"/>
          <p:cNvSpPr>
            <a:spLocks noGrp="1"/>
          </p:cNvSpPr>
          <p:nvPr>
            <p:ph idx="1"/>
          </p:nvPr>
        </p:nvSpPr>
        <p:spPr>
          <a:xfrm>
            <a:off x="360854" y="692696"/>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物质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的氧化性、还原性强弱的判断方法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根据氧化还原反应</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a:t>
            </a:r>
            <a:endParaRPr lang="zh-CN" altLang="en-US"/>
          </a:p>
        </p:txBody>
      </p:sp>
      <p:sp>
        <p:nvSpPr>
          <p:cNvPr id="2" name="矩形 1"/>
          <p:cNvSpPr/>
          <p:nvPr/>
        </p:nvSpPr>
        <p:spPr>
          <a:xfrm>
            <a:off x="339292" y="3933056"/>
            <a:ext cx="6092825" cy="1200329"/>
          </a:xfrm>
          <a:prstGeom prst="rect">
            <a:avLst/>
          </a:prstGeom>
        </p:spPr>
        <p:txBody>
          <a:bodyPr>
            <a:spAutoFit/>
          </a:bodyPr>
          <a:lstStyle/>
          <a:p>
            <a:pPr algn="just">
              <a:lnSpc>
                <a:spcPct val="150000"/>
              </a:lnSpc>
              <a:spcAft>
                <a:spcPts val="0"/>
              </a:spcAft>
            </a:pPr>
            <a:r>
              <a:rPr lang="zh-CN" altLang="zh-CN" sz="2400" smtClean="0">
                <a:solidFill>
                  <a:schemeClr val="tx1"/>
                </a:solidFill>
                <a:cs typeface="Times New Roman" panose="02020603050405020304" pitchFamily="18" charset="0"/>
              </a:rPr>
              <a:t>氧</a:t>
            </a:r>
            <a:r>
              <a:rPr lang="zh-CN" altLang="zh-CN" sz="2400">
                <a:solidFill>
                  <a:schemeClr val="tx1"/>
                </a:solidFill>
                <a:cs typeface="Times New Roman" panose="02020603050405020304" pitchFamily="18" charset="0"/>
              </a:rPr>
              <a:t>化性：氧化剂＞氧化产物</a:t>
            </a:r>
            <a:endParaRPr lang="zh-CN" altLang="zh-CN" sz="1050">
              <a:solidFill>
                <a:schemeClr val="tx1"/>
              </a:solidFill>
              <a:cs typeface="Times New Roman" panose="02020603050405020304" pitchFamily="18" charset="0"/>
            </a:endParaRPr>
          </a:p>
          <a:p>
            <a:pPr algn="just">
              <a:lnSpc>
                <a:spcPct val="150000"/>
              </a:lnSpc>
              <a:spcAft>
                <a:spcPts val="0"/>
              </a:spcAft>
            </a:pPr>
            <a:r>
              <a:rPr lang="zh-CN" altLang="zh-CN" sz="2400" smtClean="0">
                <a:solidFill>
                  <a:schemeClr val="tx1"/>
                </a:solidFill>
                <a:cs typeface="Times New Roman" panose="02020603050405020304" pitchFamily="18" charset="0"/>
              </a:rPr>
              <a:t>还原性</a:t>
            </a:r>
            <a:r>
              <a:rPr lang="zh-CN" altLang="zh-CN" sz="2400">
                <a:solidFill>
                  <a:schemeClr val="tx1"/>
                </a:solidFill>
                <a:cs typeface="Times New Roman" panose="02020603050405020304" pitchFamily="18" charset="0"/>
              </a:rPr>
              <a:t>：还原剂＞还原产物</a:t>
            </a:r>
            <a:endParaRPr lang="zh-CN" altLang="zh-CN" sz="1050">
              <a:solidFill>
                <a:schemeClr val="tx1"/>
              </a:solidFill>
              <a:cs typeface="Times New Roman" panose="02020603050405020304" pitchFamily="18" charset="0"/>
            </a:endParaRPr>
          </a:p>
        </p:txBody>
      </p:sp>
      <p:pic>
        <p:nvPicPr>
          <p:cNvPr id="6" name="cz21.jpg" descr="id:2147491837;FounderCES"/>
          <p:cNvPicPr/>
          <p:nvPr/>
        </p:nvPicPr>
        <p:blipFill>
          <a:blip r:embed="rId4">
            <a:clrChange>
              <a:clrFrom>
                <a:srgbClr val="FFFFFF"/>
              </a:clrFrom>
              <a:clrTo>
                <a:srgbClr val="FFFFFF">
                  <a:alpha val="0"/>
                </a:srgbClr>
              </a:clrTo>
            </a:clrChange>
          </a:blip>
          <a:stretch>
            <a:fillRect/>
          </a:stretch>
        </p:blipFill>
        <p:spPr>
          <a:xfrm>
            <a:off x="2998862" y="1812635"/>
            <a:ext cx="6426200" cy="2007870"/>
          </a:xfrm>
          <a:prstGeom prst="rect">
            <a:avLst/>
          </a:prstGeom>
          <a:solidFill>
            <a:scrgbClr r="0" g="0" b="0">
              <a:alpha val="0"/>
            </a:scrgbClr>
          </a:solidFill>
        </p:spPr>
      </p:pic>
    </p:spTree>
    <p:extLst>
      <p:ext uri="{BB962C8B-B14F-4D97-AF65-F5344CB8AC3E}">
        <p14:creationId xmlns:p14="http://schemas.microsoft.com/office/powerpoint/2010/main" val="2249111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根据元素的活动性顺序</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z23.jpg" descr="id:2147491851;FounderCES"/>
          <p:cNvPicPr/>
          <p:nvPr/>
        </p:nvPicPr>
        <p:blipFill>
          <a:blip r:embed="rId2">
            <a:clrChange>
              <a:clrFrom>
                <a:srgbClr val="FFFFFF"/>
              </a:clrFrom>
              <a:clrTo>
                <a:srgbClr val="FFFFFF">
                  <a:alpha val="0"/>
                </a:srgbClr>
              </a:clrTo>
            </a:clrChange>
          </a:blip>
          <a:stretch>
            <a:fillRect/>
          </a:stretch>
        </p:blipFill>
        <p:spPr>
          <a:xfrm>
            <a:off x="3567583" y="3755016"/>
            <a:ext cx="4882515" cy="1550670"/>
          </a:xfrm>
          <a:prstGeom prst="rect">
            <a:avLst/>
          </a:prstGeom>
          <a:solidFill>
            <a:scrgbClr r="0" g="0" b="0">
              <a:alpha val="0"/>
            </a:scrgbClr>
          </a:solidFill>
        </p:spPr>
      </p:pic>
      <p:pic>
        <p:nvPicPr>
          <p:cNvPr id="5" name="cz22.jpg" descr="id:2147491844;FounderCES"/>
          <p:cNvPicPr/>
          <p:nvPr/>
        </p:nvPicPr>
        <p:blipFill>
          <a:blip r:embed="rId3">
            <a:clrChange>
              <a:clrFrom>
                <a:srgbClr val="FFFFFF"/>
              </a:clrFrom>
              <a:clrTo>
                <a:srgbClr val="FFFFFF">
                  <a:alpha val="0"/>
                </a:srgbClr>
              </a:clrTo>
            </a:clrChange>
          </a:blip>
          <a:stretch>
            <a:fillRect/>
          </a:stretch>
        </p:blipFill>
        <p:spPr>
          <a:xfrm>
            <a:off x="1846734" y="1628800"/>
            <a:ext cx="8324215" cy="1811020"/>
          </a:xfrm>
          <a:prstGeom prst="rect">
            <a:avLst/>
          </a:prstGeom>
          <a:solidFill>
            <a:scrgbClr r="0" g="0" b="0">
              <a:alpha val="0"/>
            </a:scrgbClr>
          </a:solidFill>
        </p:spPr>
      </p:pic>
    </p:spTree>
    <p:extLst>
      <p:ext uri="{BB962C8B-B14F-4D97-AF65-F5344CB8AC3E}">
        <p14:creationId xmlns:p14="http://schemas.microsoft.com/office/powerpoint/2010/main" val="16098169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96840" y="908720"/>
            <a:ext cx="11386998" cy="2592288"/>
          </a:xfrm>
          <a:prstGeom prst="rect">
            <a:avLst/>
          </a:prstGeom>
        </p:spPr>
      </p:pic>
      <p:sp>
        <p:nvSpPr>
          <p:cNvPr id="2" name="内容占位符 1"/>
          <p:cNvSpPr>
            <a:spLocks noGrp="1"/>
          </p:cNvSpPr>
          <p:nvPr>
            <p:ph idx="1"/>
          </p:nvPr>
        </p:nvSpPr>
        <p:spPr>
          <a:xfrm>
            <a:off x="360854" y="746120"/>
            <a:ext cx="11485848" cy="2862322"/>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不能根据得失电子的多少判断氧化性、还原性的强弱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应根据得失电子的难易程度来判断。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氧化性、还原性的强弱还与物质的浓度等有关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如浓硝酸的氧化性大于稀硝酸。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同一元素不同价态的化合物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不一定化合价越高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物质的氧化性就越强。如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的氧化性弱于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HClO</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91858;FounderCES"/>
          <p:cNvPicPr/>
          <p:nvPr/>
        </p:nvPicPr>
        <p:blipFill>
          <a:blip r:embed="rId3">
            <a:clrChange>
              <a:clrFrom>
                <a:srgbClr val="FFFFFF"/>
              </a:clrFrom>
              <a:clrTo>
                <a:srgbClr val="FFFFFF">
                  <a:alpha val="0"/>
                </a:srgbClr>
              </a:clrTo>
            </a:clrChange>
          </a:blip>
          <a:stretch>
            <a:fillRect/>
          </a:stretch>
        </p:blipFill>
        <p:spPr>
          <a:xfrm>
            <a:off x="478582" y="908720"/>
            <a:ext cx="1617345" cy="318770"/>
          </a:xfrm>
          <a:prstGeom prst="rect">
            <a:avLst/>
          </a:prstGeom>
          <a:solidFill>
            <a:scrgbClr r="0" g="0" b="0">
              <a:alpha val="0"/>
            </a:scrgbClr>
          </a:solidFill>
        </p:spPr>
      </p:pic>
    </p:spTree>
    <p:extLst>
      <p:ext uri="{BB962C8B-B14F-4D97-AF65-F5344CB8AC3E}">
        <p14:creationId xmlns:p14="http://schemas.microsoft.com/office/powerpoint/2010/main" val="6430831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93615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已知下列三个反应在同温、同浓度的情况下进行。下列结论正确的是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2W</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2X</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2Y</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2W</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2X</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2Z</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的还原性最强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2Z</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2Y</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936159"/>
              </a:xfrm>
              <a:blipFill>
                <a:blip r:embed="rId2"/>
                <a:stretch>
                  <a:fillRect l="-796" b="-370"/>
                </a:stretch>
              </a:blipFill>
            </p:spPr>
            <p:txBody>
              <a:bodyPr/>
              <a:lstStyle/>
              <a:p>
                <a:r>
                  <a:rPr lang="zh-CN" altLang="en-US">
                    <a:noFill/>
                  </a:rPr>
                  <a:t> </a:t>
                </a:r>
              </a:p>
            </p:txBody>
          </p:sp>
        </mc:Fallback>
      </mc:AlternateContent>
      <p:pic>
        <p:nvPicPr>
          <p:cNvPr id="3" name="24典例2.EPS" descr="id:2147491865;FounderCES"/>
          <p:cNvPicPr/>
          <p:nvPr/>
        </p:nvPicPr>
        <p:blipFill>
          <a:blip r:embed="rId3">
            <a:clrChange>
              <a:clrFrom>
                <a:srgbClr val="FFFFFF"/>
              </a:clrFrom>
              <a:clrTo>
                <a:srgbClr val="FFFFFF">
                  <a:alpha val="0"/>
                </a:srgbClr>
              </a:clrTo>
            </a:clrChange>
          </a:blip>
          <a:stretch>
            <a:fillRect/>
          </a:stretch>
        </p:blipFill>
        <p:spPr>
          <a:xfrm>
            <a:off x="478582" y="980728"/>
            <a:ext cx="936625" cy="301625"/>
          </a:xfrm>
          <a:prstGeom prst="rect">
            <a:avLst/>
          </a:prstGeom>
          <a:solidFill>
            <a:scrgbClr r="0" g="0" b="0">
              <a:alpha val="0"/>
            </a:scrgbClr>
          </a:solidFill>
        </p:spPr>
      </p:pic>
      <p:pic>
        <p:nvPicPr>
          <p:cNvPr id="4" name="24答案.EPS" descr="id:2147491879;FounderCES"/>
          <p:cNvPicPr/>
          <p:nvPr/>
        </p:nvPicPr>
        <p:blipFill>
          <a:blip r:embed="rId4">
            <a:clrChange>
              <a:clrFrom>
                <a:srgbClr val="FFFFFF"/>
              </a:clrFrom>
              <a:clrTo>
                <a:srgbClr val="FFFFFF">
                  <a:alpha val="0"/>
                </a:srgbClr>
              </a:clrTo>
            </a:clrChange>
          </a:blip>
          <a:stretch>
            <a:fillRect/>
          </a:stretch>
        </p:blipFill>
        <p:spPr>
          <a:xfrm>
            <a:off x="478582" y="5646377"/>
            <a:ext cx="758825" cy="270510"/>
          </a:xfrm>
          <a:prstGeom prst="rect">
            <a:avLst/>
          </a:prstGeom>
          <a:solidFill>
            <a:scrgbClr r="0" g="0" b="0">
              <a:alpha val="0"/>
            </a:scrgbClr>
          </a:solidFill>
        </p:spPr>
      </p:pic>
      <p:sp>
        <p:nvSpPr>
          <p:cNvPr id="5" name="矩形 4"/>
          <p:cNvSpPr/>
          <p:nvPr/>
        </p:nvSpPr>
        <p:spPr>
          <a:xfrm>
            <a:off x="1308279" y="5565297"/>
            <a:ext cx="407484" cy="461665"/>
          </a:xfrm>
          <a:prstGeom prst="rect">
            <a:avLst/>
          </a:prstGeom>
        </p:spPr>
        <p:txBody>
          <a:bodyPr wrap="none">
            <a:spAutoFit/>
          </a:bodyPr>
          <a:lstStyle/>
          <a:p>
            <a:r>
              <a:rPr lang="en-US" altLang="zh-CN" sz="2400">
                <a:solidFill>
                  <a:srgbClr val="000000"/>
                </a:solidFill>
              </a:rPr>
              <a:t>C</a:t>
            </a:r>
            <a:endParaRPr lang="zh-CN" altLang="en-US"/>
          </a:p>
        </p:txBody>
      </p:sp>
    </p:spTree>
    <p:extLst>
      <p:ext uri="{BB962C8B-B14F-4D97-AF65-F5344CB8AC3E}">
        <p14:creationId xmlns:p14="http://schemas.microsoft.com/office/powerpoint/2010/main" val="400029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氧化还原反应中氧化性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氧化产物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还原产物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由此得出三个反应中有关粒子的氧化性、还原性强弱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中反应不能发生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pic>
        <p:nvPicPr>
          <p:cNvPr id="3" name="24解析.EPS" descr="id:2147491872;FounderCES"/>
          <p:cNvPicPr/>
          <p:nvPr/>
        </p:nvPicPr>
        <p:blipFill>
          <a:blip r:embed="rId2">
            <a:clrChange>
              <a:clrFrom>
                <a:srgbClr val="FFFFFF"/>
              </a:clrFrom>
              <a:clrTo>
                <a:srgbClr val="FFFFFF">
                  <a:alpha val="0"/>
                </a:srgbClr>
              </a:clrTo>
            </a:clrChange>
          </a:blip>
          <a:stretch>
            <a:fillRect/>
          </a:stretch>
        </p:blipFill>
        <p:spPr>
          <a:xfrm>
            <a:off x="406574" y="980728"/>
            <a:ext cx="846455" cy="301625"/>
          </a:xfrm>
          <a:prstGeom prst="rect">
            <a:avLst/>
          </a:prstGeom>
          <a:solidFill>
            <a:scrgbClr r="0" g="0" b="0">
              <a:alpha val="0"/>
            </a:scrgbClr>
          </a:solidFill>
        </p:spPr>
      </p:pic>
    </p:spTree>
    <p:extLst>
      <p:ext uri="{BB962C8B-B14F-4D97-AF65-F5344CB8AC3E}">
        <p14:creationId xmlns:p14="http://schemas.microsoft.com/office/powerpoint/2010/main" val="35176834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2374" y="836712"/>
            <a:ext cx="11484328" cy="2736304"/>
          </a:xfrm>
          <a:prstGeom prst="rect">
            <a:avLst/>
          </a:prstGeom>
        </p:spPr>
      </p:pic>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利用</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假设法判断氧化还原反应能否发生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已知氧化性或还原性强弱关系。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假设反应发生。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依据方法判断出假设反应中各物质的氧化性或还原性关系。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结合已知判断结论是否符合事实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若符合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则能发生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反之则不能发生</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1886;FounderCES"/>
          <p:cNvPicPr/>
          <p:nvPr/>
        </p:nvPicPr>
        <p:blipFill>
          <a:blip r:embed="rId3">
            <a:clrChange>
              <a:clrFrom>
                <a:srgbClr val="FFFFFF"/>
              </a:clrFrom>
              <a:clrTo>
                <a:srgbClr val="FFFFFF">
                  <a:alpha val="0"/>
                </a:srgbClr>
              </a:clrTo>
            </a:clrChange>
          </a:blip>
          <a:stretch>
            <a:fillRect/>
          </a:stretch>
        </p:blipFill>
        <p:spPr>
          <a:xfrm>
            <a:off x="360854" y="836712"/>
            <a:ext cx="2005965" cy="439420"/>
          </a:xfrm>
          <a:prstGeom prst="rect">
            <a:avLst/>
          </a:prstGeom>
          <a:solidFill>
            <a:scrgbClr r="0" g="0" b="0">
              <a:alpha val="0"/>
            </a:scrgbClr>
          </a:solidFill>
        </p:spPr>
      </p:pic>
    </p:spTree>
    <p:extLst>
      <p:ext uri="{BB962C8B-B14F-4D97-AF65-F5344CB8AC3E}">
        <p14:creationId xmlns:p14="http://schemas.microsoft.com/office/powerpoint/2010/main" val="23302146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氧化还原</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反应的规律及应用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守恒规律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对于一个氧化还原反应，电子有得必有失，元素化合价有升必有降，失电子总数与得电子总数相等，化合价数值升高总数与降低总数相等。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强弱规律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较强氧化性的氧化剂与较强还原性的还原剂反应，生成较弱还原性的还原产物和较弱氧化性的氧化产物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4" name="cz24.jpg" descr="id:2147491900;FounderCES"/>
          <p:cNvPicPr/>
          <p:nvPr/>
        </p:nvPicPr>
        <p:blipFill>
          <a:blip r:embed="rId2">
            <a:clrChange>
              <a:clrFrom>
                <a:srgbClr val="FFFFFF"/>
              </a:clrFrom>
              <a:clrTo>
                <a:srgbClr val="FFFFFF">
                  <a:alpha val="0"/>
                </a:srgbClr>
              </a:clrTo>
            </a:clrChange>
          </a:blip>
          <a:stretch>
            <a:fillRect/>
          </a:stretch>
        </p:blipFill>
        <p:spPr>
          <a:xfrm>
            <a:off x="3142878" y="4653136"/>
            <a:ext cx="5958925" cy="1872208"/>
          </a:xfrm>
          <a:prstGeom prst="rect">
            <a:avLst/>
          </a:prstGeom>
          <a:solidFill>
            <a:scrgbClr r="0" g="0" b="0">
              <a:alpha val="0"/>
            </a:scrgbClr>
          </a:solidFill>
        </p:spPr>
      </p:pic>
      <p:pic>
        <p:nvPicPr>
          <p:cNvPr id="5" name="要点3.EPS" descr="id:2147491893;FounderCES"/>
          <p:cNvPicPr/>
          <p:nvPr/>
        </p:nvPicPr>
        <p:blipFill>
          <a:blip r:embed="rId3">
            <a:clrChange>
              <a:clrFrom>
                <a:srgbClr val="FFFFFF"/>
              </a:clrFrom>
              <a:clrTo>
                <a:srgbClr val="FFFFFF">
                  <a:alpha val="0"/>
                </a:srgbClr>
              </a:clrTo>
            </a:clrChange>
          </a:blip>
          <a:stretch>
            <a:fillRect/>
          </a:stretch>
        </p:blipFill>
        <p:spPr>
          <a:xfrm>
            <a:off x="411515" y="967135"/>
            <a:ext cx="859155" cy="301625"/>
          </a:xfrm>
          <a:prstGeom prst="rect">
            <a:avLst/>
          </a:prstGeom>
          <a:solidFill>
            <a:scrgbClr r="0" g="0" b="0">
              <a:alpha val="0"/>
            </a:scrgbClr>
          </a:solidFill>
        </p:spPr>
      </p:pic>
    </p:spTree>
    <p:extLst>
      <p:ext uri="{BB962C8B-B14F-4D97-AF65-F5344CB8AC3E}">
        <p14:creationId xmlns:p14="http://schemas.microsoft.com/office/powerpoint/2010/main" val="36190733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66445"/>
            <a:ext cx="11485848" cy="390023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价态规律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当元素处于最高价态时，只有氧化性；当元素处于最低价态时，只有还原性；当元素处于中间价态时，既有氧化性又有还原性，但主要体现其中一种性质。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难易规律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越易失电子的物质，失电子后就越难得到电子；越易得电子的物质，得电子后就越难失去电子；一种氧化剂同时和几种还原剂相遇时，优先和还原性最强的还原剂反应；一种还原剂同时和几种氧化剂相遇时，优先和氧化性最强的氧化剂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9341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1"/>
              <p:cNvSpPr>
                <a:spLocks noGrp="1"/>
              </p:cNvSpPr>
              <p:nvPr>
                <p:ph idx="1"/>
              </p:nvPr>
            </p:nvSpPr>
            <p:spPr>
              <a:xfrm>
                <a:off x="360854" y="766445"/>
                <a:ext cx="11485848" cy="284725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价态归中规律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同种元素不同价态的原子或离子之间发生氧化还原反应时，价态的变化是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只靠拢，不交叉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，遵循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高价＋低价</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中间价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的规律。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同种元素相邻价态的原子或离子之间一般不发生氧化还原反应，如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与浓硫酸均不反应，所以可用浓硫酸制取和干燥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a:spLocks noGrp="1" noRot="1" noChangeAspect="1" noMove="1" noResize="1" noEditPoints="1" noAdjustHandles="1" noChangeArrowheads="1" noChangeShapeType="1" noTextEdit="1"/>
              </p:cNvSpPr>
              <p:nvPr>
                <p:ph idx="1"/>
              </p:nvPr>
            </p:nvSpPr>
            <p:spPr>
              <a:xfrm>
                <a:off x="360854" y="766445"/>
                <a:ext cx="11485848" cy="2847254"/>
              </a:xfrm>
              <a:blipFill>
                <a:blip r:embed="rId2"/>
                <a:stretch>
                  <a:fillRect l="-796" r="-849" b="-406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26698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从化合价的角度分析氧化还原</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818276727"/>
              </p:ext>
            </p:extLst>
          </p:nvPr>
        </p:nvGraphicFramePr>
        <p:xfrm>
          <a:off x="406574" y="1484784"/>
          <a:ext cx="11521279" cy="3840480"/>
        </p:xfrm>
        <a:graphic>
          <a:graphicData uri="http://schemas.openxmlformats.org/drawingml/2006/table">
            <a:tbl>
              <a:tblPr firstRow="1" firstCol="1" bandRow="1"/>
              <a:tblGrid>
                <a:gridCol w="1752870">
                  <a:extLst>
                    <a:ext uri="{9D8B030D-6E8A-4147-A177-3AD203B41FA5}">
                      <a16:colId xmlns:a16="http://schemas.microsoft.com/office/drawing/2014/main" val="4175323127"/>
                    </a:ext>
                  </a:extLst>
                </a:gridCol>
                <a:gridCol w="4192110">
                  <a:extLst>
                    <a:ext uri="{9D8B030D-6E8A-4147-A177-3AD203B41FA5}">
                      <a16:colId xmlns:a16="http://schemas.microsoft.com/office/drawing/2014/main" val="951788285"/>
                    </a:ext>
                  </a:extLst>
                </a:gridCol>
                <a:gridCol w="5576299">
                  <a:extLst>
                    <a:ext uri="{9D8B030D-6E8A-4147-A177-3AD203B41FA5}">
                      <a16:colId xmlns:a16="http://schemas.microsoft.com/office/drawing/2014/main" val="3402070697"/>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327843112"/>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有元素化合价升高的反应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24984109"/>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有元素化合价降低的反应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4057152977"/>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有元素化合价升降的化学反应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775817941"/>
                  </a:ext>
                </a:extLst>
              </a:tr>
            </a:tbl>
          </a:graphicData>
        </a:graphic>
      </p:graphicFrame>
      <p:pic>
        <p:nvPicPr>
          <p:cNvPr id="2049" name="wh115.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91350" y="2492896"/>
            <a:ext cx="3528392" cy="2239482"/>
          </a:xfrm>
          <a:prstGeom prst="rect">
            <a:avLst/>
          </a:prstGeom>
          <a:solidFill>
            <a:srgbClr val="000000">
              <a:alpha val="0"/>
            </a:srgbClr>
          </a:solidFill>
        </p:spPr>
      </p:pic>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1"/>
              <p:cNvSpPr>
                <a:spLocks noGrp="1"/>
              </p:cNvSpPr>
              <p:nvPr>
                <p:ph idx="1"/>
              </p:nvPr>
            </p:nvSpPr>
            <p:spPr>
              <a:xfrm>
                <a:off x="360854" y="766445"/>
                <a:ext cx="11485848" cy="412164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从矿物学资料查得，一定条件下自然界中存在如下反应：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5FeS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7Cu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5FeSO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既是氧化产物又是还原产物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个水分子参与反应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个电子转移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产物中的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有一部分是氧化产物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只作</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a:spLocks noGrp="1" noRot="1" noChangeAspect="1" noMove="1" noResize="1" noEditPoints="1" noAdjustHandles="1" noChangeArrowheads="1" noChangeShapeType="1" noTextEdit="1"/>
              </p:cNvSpPr>
              <p:nvPr>
                <p:ph idx="1"/>
              </p:nvPr>
            </p:nvSpPr>
            <p:spPr>
              <a:xfrm>
                <a:off x="360854" y="766445"/>
                <a:ext cx="11485848" cy="4121641"/>
              </a:xfrm>
              <a:blipFill>
                <a:blip r:embed="rId2"/>
                <a:stretch>
                  <a:fillRect l="-796" r="-849" b="-888"/>
                </a:stretch>
              </a:blipFill>
            </p:spPr>
            <p:txBody>
              <a:bodyPr/>
              <a:lstStyle/>
              <a:p>
                <a:r>
                  <a:rPr lang="zh-CN" altLang="en-US">
                    <a:noFill/>
                  </a:rPr>
                  <a:t> </a:t>
                </a:r>
              </a:p>
            </p:txBody>
          </p:sp>
        </mc:Fallback>
      </mc:AlternateContent>
      <p:pic>
        <p:nvPicPr>
          <p:cNvPr id="3" name="24典例3.EPS" descr="id:2147491907;FounderCES"/>
          <p:cNvPicPr/>
          <p:nvPr/>
        </p:nvPicPr>
        <p:blipFill>
          <a:blip r:embed="rId3">
            <a:clrChange>
              <a:clrFrom>
                <a:srgbClr val="FFFFFF"/>
              </a:clrFrom>
              <a:clrTo>
                <a:srgbClr val="FFFFFF">
                  <a:alpha val="0"/>
                </a:srgbClr>
              </a:clrTo>
            </a:clrChange>
          </a:blip>
          <a:stretch>
            <a:fillRect/>
          </a:stretch>
        </p:blipFill>
        <p:spPr>
          <a:xfrm>
            <a:off x="478582" y="980728"/>
            <a:ext cx="1017270" cy="327660"/>
          </a:xfrm>
          <a:prstGeom prst="rect">
            <a:avLst/>
          </a:prstGeom>
          <a:solidFill>
            <a:scrgbClr r="0" g="0" b="0">
              <a:alpha val="0"/>
            </a:scrgbClr>
          </a:solidFill>
        </p:spPr>
      </p:pic>
      <p:pic>
        <p:nvPicPr>
          <p:cNvPr id="7" name="24答案.EPS" descr="id:2147491921;FounderCES"/>
          <p:cNvPicPr/>
          <p:nvPr/>
        </p:nvPicPr>
        <p:blipFill>
          <a:blip r:embed="rId4">
            <a:clrChange>
              <a:clrFrom>
                <a:srgbClr val="FFFFFF"/>
              </a:clrFrom>
              <a:clrTo>
                <a:srgbClr val="FFFFFF">
                  <a:alpha val="0"/>
                </a:srgbClr>
              </a:clrTo>
            </a:clrChange>
          </a:blip>
          <a:stretch>
            <a:fillRect/>
          </a:stretch>
        </p:blipFill>
        <p:spPr>
          <a:xfrm>
            <a:off x="431726" y="5019346"/>
            <a:ext cx="798195" cy="284480"/>
          </a:xfrm>
          <a:prstGeom prst="rect">
            <a:avLst/>
          </a:prstGeom>
          <a:solidFill>
            <a:scrgbClr r="0" g="0" b="0">
              <a:alpha val="0"/>
            </a:scrgbClr>
          </a:solidFill>
        </p:spPr>
      </p:pic>
      <p:sp>
        <p:nvSpPr>
          <p:cNvPr id="2" name="矩形 1"/>
          <p:cNvSpPr/>
          <p:nvPr/>
        </p:nvSpPr>
        <p:spPr>
          <a:xfrm>
            <a:off x="1292110" y="4838420"/>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043900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1"/>
              <p:cNvSpPr>
                <a:spLocks noGrp="1"/>
              </p:cNvSpPr>
              <p:nvPr>
                <p:ph idx="1"/>
              </p:nvPr>
            </p:nvSpPr>
            <p:spPr>
              <a:xfrm>
                <a:off x="360854" y="766445"/>
                <a:ext cx="11485848" cy="345056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Cu</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中两种元素的化合价都比反应物中低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只是还原产物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由化学方程式可知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的化合价降低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的化合价部分升高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部分降低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个水分子参加反应时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价升高至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则转移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参加反应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生成物中有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是被氧化生成的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元素的化合价为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反应后分别升高为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既是氧化剂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也是还原剂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a:spLocks noGrp="1" noRot="1" noChangeAspect="1" noMove="1" noResize="1" noEditPoints="1" noAdjustHandles="1" noChangeArrowheads="1" noChangeShapeType="1" noTextEdit="1"/>
              </p:cNvSpPr>
              <p:nvPr>
                <p:ph idx="1"/>
              </p:nvPr>
            </p:nvSpPr>
            <p:spPr>
              <a:xfrm>
                <a:off x="360854" y="766445"/>
                <a:ext cx="11485848" cy="3450560"/>
              </a:xfrm>
              <a:blipFill>
                <a:blip r:embed="rId2"/>
                <a:stretch>
                  <a:fillRect l="-796" r="-849" b="-1237"/>
                </a:stretch>
              </a:blipFill>
            </p:spPr>
            <p:txBody>
              <a:bodyPr/>
              <a:lstStyle/>
              <a:p>
                <a:r>
                  <a:rPr lang="zh-CN" altLang="en-US">
                    <a:noFill/>
                  </a:rPr>
                  <a:t> </a:t>
                </a:r>
              </a:p>
            </p:txBody>
          </p:sp>
        </mc:Fallback>
      </mc:AlternateContent>
      <p:pic>
        <p:nvPicPr>
          <p:cNvPr id="3" name="24解析.EPS" descr="id:2147491914;FounderCES"/>
          <p:cNvPicPr/>
          <p:nvPr/>
        </p:nvPicPr>
        <p:blipFill>
          <a:blip r:embed="rId3">
            <a:clrChange>
              <a:clrFrom>
                <a:srgbClr val="FFFFFF"/>
              </a:clrFrom>
              <a:clrTo>
                <a:srgbClr val="FFFFFF">
                  <a:alpha val="0"/>
                </a:srgbClr>
              </a:clrTo>
            </a:clrChange>
          </a:blip>
          <a:stretch>
            <a:fillRect/>
          </a:stretch>
        </p:blipFill>
        <p:spPr>
          <a:xfrm>
            <a:off x="478582" y="980728"/>
            <a:ext cx="798195" cy="284480"/>
          </a:xfrm>
          <a:prstGeom prst="rect">
            <a:avLst/>
          </a:prstGeom>
          <a:solidFill>
            <a:scrgbClr r="0" g="0" b="0">
              <a:alpha val="0"/>
            </a:scrgbClr>
          </a:solidFill>
        </p:spPr>
      </p:pic>
    </p:spTree>
    <p:extLst>
      <p:ext uri="{BB962C8B-B14F-4D97-AF65-F5344CB8AC3E}">
        <p14:creationId xmlns:p14="http://schemas.microsoft.com/office/powerpoint/2010/main" val="10985849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96840" y="836712"/>
            <a:ext cx="11386998" cy="3888432"/>
          </a:xfrm>
          <a:prstGeom prst="rect">
            <a:avLst/>
          </a:prstGeom>
        </p:spPr>
      </p:pic>
      <p:sp>
        <p:nvSpPr>
          <p:cNvPr id="4" name="内容占位符 1"/>
          <p:cNvSpPr>
            <a:spLocks noGrp="1"/>
          </p:cNvSpPr>
          <p:nvPr>
            <p:ph idx="1"/>
          </p:nvPr>
        </p:nvSpPr>
        <p:spPr>
          <a:xfrm>
            <a:off x="360854" y="766445"/>
            <a:ext cx="11485848" cy="1133965"/>
          </a:xfrm>
        </p:spPr>
        <p:txBody>
          <a:bodyPr/>
          <a:lstStyle/>
          <a:p>
            <a:pPr algn="ctr" hangingPunct="0">
              <a:spcAft>
                <a:spcPts val="0"/>
              </a:spcAft>
            </a:pP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氧化还原反应规律应用的解题模型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顿有所悟.EPS" descr="id:2147491928;FounderCES"/>
          <p:cNvPicPr/>
          <p:nvPr/>
        </p:nvPicPr>
        <p:blipFill>
          <a:blip r:embed="rId3">
            <a:clrChange>
              <a:clrFrom>
                <a:srgbClr val="FFFFFF"/>
              </a:clrFrom>
              <a:clrTo>
                <a:srgbClr val="FFFFFF">
                  <a:alpha val="0"/>
                </a:srgbClr>
              </a:clrTo>
            </a:clrChange>
          </a:blip>
          <a:stretch>
            <a:fillRect/>
          </a:stretch>
        </p:blipFill>
        <p:spPr>
          <a:xfrm>
            <a:off x="478582" y="980728"/>
            <a:ext cx="1500505" cy="328930"/>
          </a:xfrm>
          <a:prstGeom prst="rect">
            <a:avLst/>
          </a:prstGeom>
          <a:solidFill>
            <a:scrgbClr r="0" g="0" b="0">
              <a:alpha val="0"/>
            </a:scrgbClr>
          </a:solidFill>
        </p:spPr>
      </p:pic>
      <p:pic>
        <p:nvPicPr>
          <p:cNvPr id="5" name="图片 4"/>
          <p:cNvPicPr/>
          <p:nvPr/>
        </p:nvPicPr>
        <p:blipFill>
          <a:blip r:embed="rId4">
            <a:clrChange>
              <a:clrFrom>
                <a:srgbClr val="FFFFFF"/>
              </a:clrFrom>
              <a:clrTo>
                <a:srgbClr val="FFFFFF">
                  <a:alpha val="0"/>
                </a:srgbClr>
              </a:clrTo>
            </a:clrChange>
          </a:blip>
          <a:stretch>
            <a:fillRect/>
          </a:stretch>
        </p:blipFill>
        <p:spPr>
          <a:xfrm>
            <a:off x="3313866" y="1700808"/>
            <a:ext cx="5661660" cy="2839720"/>
          </a:xfrm>
          <a:prstGeom prst="rect">
            <a:avLst/>
          </a:prstGeom>
          <a:solidFill>
            <a:scrgbClr r="0" g="0" b="0">
              <a:alpha val="0"/>
            </a:scrgbClr>
          </a:solidFill>
        </p:spPr>
      </p:pic>
    </p:spTree>
    <p:extLst>
      <p:ext uri="{BB962C8B-B14F-4D97-AF65-F5344CB8AC3E}">
        <p14:creationId xmlns:p14="http://schemas.microsoft.com/office/powerpoint/2010/main" val="30977528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66445"/>
            <a:ext cx="11485848" cy="1687963"/>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氧化还原</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反应方程式的配平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配平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三原则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要点4.EPS" descr="id:2147491935;FounderCES"/>
          <p:cNvPicPr/>
          <p:nvPr/>
        </p:nvPicPr>
        <p:blipFill>
          <a:blip r:embed="rId2">
            <a:clrChange>
              <a:clrFrom>
                <a:srgbClr val="FFFFFF"/>
              </a:clrFrom>
              <a:clrTo>
                <a:srgbClr val="FFFFFF">
                  <a:alpha val="0"/>
                </a:srgbClr>
              </a:clrTo>
            </a:clrChange>
          </a:blip>
          <a:stretch>
            <a:fillRect/>
          </a:stretch>
        </p:blipFill>
        <p:spPr>
          <a:xfrm>
            <a:off x="478582" y="908720"/>
            <a:ext cx="1080770" cy="379095"/>
          </a:xfrm>
          <a:prstGeom prst="rect">
            <a:avLst/>
          </a:prstGeom>
          <a:solidFill>
            <a:scrgbClr r="0" g="0" b="0">
              <a:alpha val="0"/>
            </a:scrgbClr>
          </a:solidFill>
        </p:spPr>
      </p:pic>
      <p:pic>
        <p:nvPicPr>
          <p:cNvPr id="6" name="图片 5"/>
          <p:cNvPicPr/>
          <p:nvPr/>
        </p:nvPicPr>
        <p:blipFill>
          <a:blip r:embed="rId3">
            <a:clrChange>
              <a:clrFrom>
                <a:srgbClr val="FFFFFF"/>
              </a:clrFrom>
              <a:clrTo>
                <a:srgbClr val="FFFFFF">
                  <a:alpha val="0"/>
                </a:srgbClr>
              </a:clrTo>
            </a:clrChange>
          </a:blip>
          <a:stretch>
            <a:fillRect/>
          </a:stretch>
        </p:blipFill>
        <p:spPr>
          <a:xfrm>
            <a:off x="2561431" y="1979930"/>
            <a:ext cx="7067550" cy="2898140"/>
          </a:xfrm>
          <a:prstGeom prst="rect">
            <a:avLst/>
          </a:prstGeom>
          <a:solidFill>
            <a:scrgbClr r="0" g="0" b="0">
              <a:alpha val="0"/>
            </a:scrgbClr>
          </a:solidFill>
        </p:spPr>
      </p:pic>
    </p:spTree>
    <p:extLst>
      <p:ext uri="{BB962C8B-B14F-4D97-AF65-F5344CB8AC3E}">
        <p14:creationId xmlns:p14="http://schemas.microsoft.com/office/powerpoint/2010/main" val="85253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66445"/>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氧化还原反应配平的基本</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z25a.jpg" descr="id:2147491942;FounderCES"/>
          <p:cNvPicPr/>
          <p:nvPr/>
        </p:nvPicPr>
        <p:blipFill>
          <a:blip r:embed="rId2">
            <a:clrChange>
              <a:clrFrom>
                <a:srgbClr val="FFFFFF"/>
              </a:clrFrom>
              <a:clrTo>
                <a:srgbClr val="FFFFFF">
                  <a:alpha val="0"/>
                </a:srgbClr>
              </a:clrTo>
            </a:clrChange>
          </a:blip>
          <a:stretch>
            <a:fillRect/>
          </a:stretch>
        </p:blipFill>
        <p:spPr>
          <a:xfrm>
            <a:off x="2782838" y="1700808"/>
            <a:ext cx="6452235" cy="3587750"/>
          </a:xfrm>
          <a:prstGeom prst="rect">
            <a:avLst/>
          </a:prstGeom>
          <a:solidFill>
            <a:scrgbClr r="0" g="0" b="0">
              <a:alpha val="0"/>
            </a:scrgbClr>
          </a:solidFill>
        </p:spPr>
      </p:pic>
    </p:spTree>
    <p:extLst>
      <p:ext uri="{BB962C8B-B14F-4D97-AF65-F5344CB8AC3E}">
        <p14:creationId xmlns:p14="http://schemas.microsoft.com/office/powerpoint/2010/main" val="771172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1"/>
              <p:cNvSpPr>
                <a:spLocks noGrp="1"/>
              </p:cNvSpPr>
              <p:nvPr>
                <p:ph idx="1"/>
              </p:nvPr>
            </p:nvSpPr>
            <p:spPr>
              <a:xfrm>
                <a:off x="360854" y="766445"/>
                <a:ext cx="11485848" cy="284725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含氯消毒剂在生产、生活中有非常重要的作用。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是一种消毒杀菌效率较高的消毒剂，具有强氧化性。工业上利用如下反应来制备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请配平上述化学方程式：</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参加反应转移</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a:spLocks noGrp="1" noRot="1" noChangeAspect="1" noMove="1" noResize="1" noEditPoints="1" noAdjustHandles="1" noChangeArrowheads="1" noChangeShapeType="1" noTextEdit="1"/>
              </p:cNvSpPr>
              <p:nvPr>
                <p:ph idx="1"/>
              </p:nvPr>
            </p:nvSpPr>
            <p:spPr>
              <a:xfrm>
                <a:off x="360854" y="766445"/>
                <a:ext cx="11485848" cy="2847254"/>
              </a:xfrm>
              <a:blipFill>
                <a:blip r:embed="rId2"/>
                <a:stretch>
                  <a:fillRect l="-796" r="-849" b="-4069"/>
                </a:stretch>
              </a:blipFill>
            </p:spPr>
            <p:txBody>
              <a:bodyPr/>
              <a:lstStyle/>
              <a:p>
                <a:r>
                  <a:rPr lang="zh-CN" altLang="en-US">
                    <a:noFill/>
                  </a:rPr>
                  <a:t> </a:t>
                </a:r>
              </a:p>
            </p:txBody>
          </p:sp>
        </mc:Fallback>
      </mc:AlternateContent>
      <p:pic>
        <p:nvPicPr>
          <p:cNvPr id="5" name="24典例4.EPS" descr="id:2147491949;FounderCES"/>
          <p:cNvPicPr/>
          <p:nvPr/>
        </p:nvPicPr>
        <p:blipFill>
          <a:blip r:embed="rId3">
            <a:clrChange>
              <a:clrFrom>
                <a:srgbClr val="FFFFFF"/>
              </a:clrFrom>
              <a:clrTo>
                <a:srgbClr val="FFFFFF">
                  <a:alpha val="0"/>
                </a:srgbClr>
              </a:clrTo>
            </a:clrChange>
          </a:blip>
          <a:stretch>
            <a:fillRect/>
          </a:stretch>
        </p:blipFill>
        <p:spPr>
          <a:xfrm>
            <a:off x="406574" y="980728"/>
            <a:ext cx="963295" cy="310515"/>
          </a:xfrm>
          <a:prstGeom prst="rect">
            <a:avLst/>
          </a:prstGeom>
          <a:solidFill>
            <a:scrgbClr r="0" g="0" b="0">
              <a:alpha val="0"/>
            </a:scrgbClr>
          </a:solidFill>
        </p:spPr>
      </p:pic>
      <p:pic>
        <p:nvPicPr>
          <p:cNvPr id="6" name="24答案.EPS" descr="id:2147491977;FounderCES"/>
          <p:cNvPicPr/>
          <p:nvPr/>
        </p:nvPicPr>
        <p:blipFill>
          <a:blip r:embed="rId4">
            <a:clrChange>
              <a:clrFrom>
                <a:srgbClr val="FFFFFF"/>
              </a:clrFrom>
              <a:clrTo>
                <a:srgbClr val="FFFFFF">
                  <a:alpha val="0"/>
                </a:srgbClr>
              </a:clrTo>
            </a:clrChange>
          </a:blip>
          <a:stretch>
            <a:fillRect/>
          </a:stretch>
        </p:blipFill>
        <p:spPr>
          <a:xfrm>
            <a:off x="475154" y="3843938"/>
            <a:ext cx="894715" cy="318770"/>
          </a:xfrm>
          <a:prstGeom prst="rect">
            <a:avLst/>
          </a:prstGeom>
          <a:solidFill>
            <a:scrgbClr r="0" g="0" b="0">
              <a:alpha val="0"/>
            </a:scrgbClr>
          </a:solidFill>
        </p:spPr>
      </p:pic>
      <mc:AlternateContent xmlns:mc="http://schemas.openxmlformats.org/markup-compatibility/2006" xmlns:a14="http://schemas.microsoft.com/office/drawing/2010/main">
        <mc:Choice Requires="a14">
          <p:sp>
            <p:nvSpPr>
              <p:cNvPr id="3" name="矩形 2"/>
              <p:cNvSpPr/>
              <p:nvPr/>
            </p:nvSpPr>
            <p:spPr>
              <a:xfrm>
                <a:off x="1630710" y="3789040"/>
                <a:ext cx="8496944" cy="539571"/>
              </a:xfrm>
              <a:prstGeom prst="rect">
                <a:avLst/>
              </a:prstGeom>
            </p:spPr>
            <p:txBody>
              <a:bodyPr wrap="square">
                <a:spAutoFit/>
              </a:bodyPr>
              <a:lstStyle/>
              <a:p>
                <a:r>
                  <a:rPr lang="en-US" altLang="zh-CN" sz="2400" dirty="0" smtClean="0">
                    <a:solidFill>
                      <a:srgbClr val="000000"/>
                    </a:solidFill>
                  </a:rPr>
                  <a:t>2NaClO</a:t>
                </a:r>
                <a:r>
                  <a:rPr lang="en-US" altLang="zh-CN" sz="2400" baseline="-25000" dirty="0">
                    <a:solidFill>
                      <a:srgbClr val="000000"/>
                    </a:solidFill>
                  </a:rPr>
                  <a:t>3</a:t>
                </a:r>
                <a:r>
                  <a:rPr lang="zh-CN" altLang="zh-CN" sz="2400" dirty="0">
                    <a:solidFill>
                      <a:srgbClr val="000000"/>
                    </a:solidFill>
                    <a:cs typeface="Times New Roman" panose="02020603050405020304" pitchFamily="18" charset="0"/>
                  </a:rPr>
                  <a:t>＋</a:t>
                </a:r>
                <a:r>
                  <a:rPr lang="en-US" altLang="zh-CN" sz="2400" dirty="0">
                    <a:solidFill>
                      <a:srgbClr val="000000"/>
                    </a:solidFill>
                  </a:rPr>
                  <a:t>Na</a:t>
                </a:r>
                <a:r>
                  <a:rPr lang="en-US" altLang="zh-CN" sz="2400" baseline="-25000" dirty="0">
                    <a:solidFill>
                      <a:srgbClr val="000000"/>
                    </a:solidFill>
                  </a:rPr>
                  <a:t>2</a:t>
                </a:r>
                <a:r>
                  <a:rPr lang="en-US" altLang="zh-CN" sz="2400" dirty="0">
                    <a:solidFill>
                      <a:srgbClr val="000000"/>
                    </a:solidFill>
                  </a:rPr>
                  <a:t>SO</a:t>
                </a:r>
                <a:r>
                  <a:rPr lang="en-US" altLang="zh-CN" sz="2400" baseline="-25000" dirty="0">
                    <a:solidFill>
                      <a:srgbClr val="000000"/>
                    </a:solidFill>
                  </a:rPr>
                  <a:t>3</a:t>
                </a:r>
                <a:r>
                  <a:rPr lang="zh-CN" altLang="zh-CN" sz="2400" dirty="0">
                    <a:solidFill>
                      <a:srgbClr val="000000"/>
                    </a:solidFill>
                    <a:cs typeface="Times New Roman" panose="02020603050405020304" pitchFamily="18" charset="0"/>
                  </a:rPr>
                  <a:t>＋</a:t>
                </a:r>
                <a:r>
                  <a:rPr lang="en-US" altLang="zh-CN" sz="2400" dirty="0">
                    <a:solidFill>
                      <a:srgbClr val="000000"/>
                    </a:solidFill>
                  </a:rPr>
                  <a:t>H</a:t>
                </a:r>
                <a:r>
                  <a:rPr lang="en-US" altLang="zh-CN" sz="2400" baseline="-25000" dirty="0">
                    <a:solidFill>
                      <a:srgbClr val="000000"/>
                    </a:solidFill>
                  </a:rPr>
                  <a:t>2</a:t>
                </a:r>
                <a:r>
                  <a:rPr lang="en-US" altLang="zh-CN" sz="2400" dirty="0">
                    <a:solidFill>
                      <a:srgbClr val="000000"/>
                    </a:solidFill>
                  </a:rPr>
                  <a:t>SO</a:t>
                </a:r>
                <a:r>
                  <a:rPr lang="en-US" altLang="zh-CN" sz="2400" baseline="-25000" dirty="0">
                    <a:solidFill>
                      <a:srgbClr val="000000"/>
                    </a:solidFill>
                  </a:rPr>
                  <a:t>4</a:t>
                </a:r>
                <a14:m>
                  <m:oMath xmlns:m="http://schemas.openxmlformats.org/officeDocument/2006/math">
                    <m:f>
                      <m:fPr>
                        <m:ctrlPr>
                          <a:rPr lang="zh-CN" altLang="zh-CN" sz="2400" i="1" smtClean="0">
                            <a:solidFill>
                              <a:schemeClr val="tx1"/>
                            </a:solidFill>
                            <a:latin typeface="Cambria Math" panose="02040503050406030204" pitchFamily="18" charset="0"/>
                            <a:ea typeface="Cambria Math" panose="02040503050406030204" pitchFamily="18" charset="0"/>
                          </a:rPr>
                        </m:ctrlPr>
                      </m:fPr>
                      <m:num>
                        <m:bar>
                          <m:barPr>
                            <m:ctrlPr>
                              <a:rPr lang="zh-CN" altLang="zh-CN" sz="2400" i="1">
                                <a:solidFill>
                                  <a:schemeClr val="tx1"/>
                                </a:solidFill>
                                <a:latin typeface="Cambria Math" panose="02040503050406030204" pitchFamily="18" charset="0"/>
                                <a:ea typeface="Cambria Math" panose="02040503050406030204" pitchFamily="18" charset="0"/>
                              </a:rPr>
                            </m:ctrlPr>
                          </m:barPr>
                          <m:e>
                            <m:r>
                              <a:rPr lang="en-US" altLang="zh-CN" sz="2400">
                                <a:solidFill>
                                  <a:schemeClr val="tx1"/>
                                </a:solidFill>
                                <a:latin typeface="Cambria Math" panose="02040503050406030204" pitchFamily="18" charset="0"/>
                                <a:cs typeface="Times New Roman" panose="02020603050405020304" pitchFamily="18" charset="0"/>
                              </a:rPr>
                              <m:t>            </m:t>
                            </m:r>
                          </m:e>
                        </m:bar>
                      </m:num>
                      <m:den>
                        <m:r>
                          <a:rPr lang="en-US" altLang="zh-CN" sz="2400" b="1" i="1" smtClean="0">
                            <a:solidFill>
                              <a:schemeClr val="tx1"/>
                            </a:solidFill>
                            <a:latin typeface="Cambria Math" panose="02040503050406030204" pitchFamily="18" charset="0"/>
                            <a:cs typeface="Times New Roman" panose="02020603050405020304" pitchFamily="18" charset="0"/>
                          </a:rPr>
                          <m:t> </m:t>
                        </m:r>
                      </m:den>
                    </m:f>
                  </m:oMath>
                </a14:m>
                <a:r>
                  <a:rPr lang="en-US" altLang="zh-CN" sz="2400" dirty="0">
                    <a:solidFill>
                      <a:srgbClr val="000000"/>
                    </a:solidFill>
                  </a:rPr>
                  <a:t>2ClO</a:t>
                </a:r>
                <a:r>
                  <a:rPr lang="en-US" altLang="zh-CN" sz="2400" baseline="-25000" dirty="0">
                    <a:solidFill>
                      <a:srgbClr val="000000"/>
                    </a:solidFill>
                  </a:rPr>
                  <a:t>2</a:t>
                </a:r>
                <a:r>
                  <a:rPr lang="en-US" altLang="zh-CN" sz="2400" dirty="0">
                    <a:solidFill>
                      <a:srgbClr val="000000"/>
                    </a:solidFill>
                    <a:latin typeface="宋体" panose="02010600030101010101" pitchFamily="2" charset="-122"/>
                  </a:rPr>
                  <a:t>↑</a:t>
                </a:r>
                <a:r>
                  <a:rPr lang="zh-CN" altLang="zh-CN" sz="2400" dirty="0">
                    <a:solidFill>
                      <a:srgbClr val="000000"/>
                    </a:solidFill>
                    <a:cs typeface="Times New Roman" panose="02020603050405020304" pitchFamily="18" charset="0"/>
                  </a:rPr>
                  <a:t>＋</a:t>
                </a:r>
                <a:r>
                  <a:rPr lang="en-US" altLang="zh-CN" sz="2400" dirty="0">
                    <a:solidFill>
                      <a:srgbClr val="000000"/>
                    </a:solidFill>
                  </a:rPr>
                  <a:t>2Na</a:t>
                </a:r>
                <a:r>
                  <a:rPr lang="en-US" altLang="zh-CN" sz="2400" baseline="-25000" dirty="0">
                    <a:solidFill>
                      <a:srgbClr val="000000"/>
                    </a:solidFill>
                  </a:rPr>
                  <a:t>2</a:t>
                </a:r>
                <a:r>
                  <a:rPr lang="en-US" altLang="zh-CN" sz="2400" dirty="0">
                    <a:solidFill>
                      <a:srgbClr val="000000"/>
                    </a:solidFill>
                  </a:rPr>
                  <a:t>SO</a:t>
                </a:r>
                <a:r>
                  <a:rPr lang="en-US" altLang="zh-CN" sz="2400" baseline="-25000" dirty="0">
                    <a:solidFill>
                      <a:srgbClr val="000000"/>
                    </a:solidFill>
                  </a:rPr>
                  <a:t>4</a:t>
                </a:r>
                <a:r>
                  <a:rPr lang="zh-CN" altLang="zh-CN" sz="2400" dirty="0">
                    <a:solidFill>
                      <a:srgbClr val="000000"/>
                    </a:solidFill>
                    <a:cs typeface="Times New Roman" panose="02020603050405020304" pitchFamily="18" charset="0"/>
                  </a:rPr>
                  <a:t>＋</a:t>
                </a:r>
                <a:r>
                  <a:rPr lang="en-US" altLang="zh-CN" sz="2400" dirty="0">
                    <a:solidFill>
                      <a:srgbClr val="000000"/>
                    </a:solidFill>
                  </a:rPr>
                  <a:t>H</a:t>
                </a:r>
                <a:r>
                  <a:rPr lang="en-US" altLang="zh-CN" sz="2400" baseline="-25000" dirty="0">
                    <a:solidFill>
                      <a:srgbClr val="000000"/>
                    </a:solidFill>
                  </a:rPr>
                  <a:t>2</a:t>
                </a:r>
                <a:r>
                  <a:rPr lang="en-US" altLang="zh-CN" sz="2400" dirty="0">
                    <a:solidFill>
                      <a:srgbClr val="000000"/>
                    </a:solidFill>
                  </a:rPr>
                  <a:t>O</a:t>
                </a:r>
                <a:r>
                  <a:rPr lang="zh-CN" altLang="zh-CN" sz="2400" dirty="0">
                    <a:solidFill>
                      <a:srgbClr val="000000"/>
                    </a:solidFill>
                    <a:cs typeface="Times New Roman" panose="02020603050405020304" pitchFamily="18" charset="0"/>
                  </a:rPr>
                  <a:t>　</a:t>
                </a:r>
                <a:r>
                  <a:rPr lang="en-US" altLang="zh-CN" sz="2400" dirty="0">
                    <a:solidFill>
                      <a:srgbClr val="000000"/>
                    </a:solidFill>
                  </a:rPr>
                  <a:t>1</a:t>
                </a:r>
                <a:r>
                  <a:rPr lang="zh-CN" altLang="zh-CN" sz="2400" dirty="0">
                    <a:solidFill>
                      <a:srgbClr val="000000"/>
                    </a:solidFill>
                    <a:cs typeface="Times New Roman" panose="02020603050405020304" pitchFamily="18" charset="0"/>
                  </a:rPr>
                  <a:t>　</a:t>
                </a:r>
                <a:endParaRPr lang="zh-CN" altLang="en-US" dirty="0"/>
              </a:p>
            </p:txBody>
          </p:sp>
        </mc:Choice>
        <mc:Fallback xmlns="">
          <p:sp>
            <p:nvSpPr>
              <p:cNvPr id="3" name="矩形 2"/>
              <p:cNvSpPr>
                <a:spLocks noRot="1" noChangeAspect="1" noMove="1" noResize="1" noEditPoints="1" noAdjustHandles="1" noChangeArrowheads="1" noChangeShapeType="1" noTextEdit="1"/>
              </p:cNvSpPr>
              <p:nvPr/>
            </p:nvSpPr>
            <p:spPr>
              <a:xfrm>
                <a:off x="1630710" y="3789040"/>
                <a:ext cx="8496944" cy="539571"/>
              </a:xfrm>
              <a:prstGeom prst="rect">
                <a:avLst/>
              </a:prstGeom>
              <a:blipFill>
                <a:blip r:embed="rId5"/>
                <a:stretch>
                  <a:fillRect l="-1149" t="-12500" b="-1250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150792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1"/>
              <p:cNvSpPr>
                <a:spLocks noGrp="1"/>
              </p:cNvSpPr>
              <p:nvPr>
                <p:ph idx="1"/>
              </p:nvPr>
            </p:nvSpPr>
            <p:spPr>
              <a:xfrm>
                <a:off x="360854" y="766445"/>
                <a:ext cx="11485848" cy="2923493"/>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元素的化合价由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元素的化合价由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升高</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根据得失电子守恒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配系数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配系数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原子守恒可知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的系数为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的系数为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原子守恒可知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的系数为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最后根据</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原子守恒确定水的系数为</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故化学方程式为</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2NaClO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由上述分析可知</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NaClO</a:t>
                </a:r>
                <a:r>
                  <a:rPr lang="en-US" altLang="zh-CN" b="1" spc="-10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参加反应转移</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a:spLocks noGrp="1" noRot="1" noChangeAspect="1" noMove="1" noResize="1" noEditPoints="1" noAdjustHandles="1" noChangeArrowheads="1" noChangeShapeType="1" noTextEdit="1"/>
              </p:cNvSpPr>
              <p:nvPr>
                <p:ph idx="1"/>
              </p:nvPr>
            </p:nvSpPr>
            <p:spPr>
              <a:xfrm>
                <a:off x="360854" y="766445"/>
                <a:ext cx="11485848" cy="2923493"/>
              </a:xfrm>
              <a:blipFill>
                <a:blip r:embed="rId2"/>
                <a:stretch>
                  <a:fillRect l="-796" r="-849" b="-1461"/>
                </a:stretch>
              </a:blipFill>
            </p:spPr>
            <p:txBody>
              <a:bodyPr/>
              <a:lstStyle/>
              <a:p>
                <a:r>
                  <a:rPr lang="zh-CN" altLang="en-US">
                    <a:noFill/>
                  </a:rPr>
                  <a:t> </a:t>
                </a:r>
              </a:p>
            </p:txBody>
          </p:sp>
        </mc:Fallback>
      </mc:AlternateContent>
      <p:pic>
        <p:nvPicPr>
          <p:cNvPr id="5" name="24解析.EPS" descr="id:2147491970;FounderCES"/>
          <p:cNvPicPr/>
          <p:nvPr/>
        </p:nvPicPr>
        <p:blipFill>
          <a:blip r:embed="rId3">
            <a:clrChange>
              <a:clrFrom>
                <a:srgbClr val="FFFFFF"/>
              </a:clrFrom>
              <a:clrTo>
                <a:srgbClr val="FFFFFF">
                  <a:alpha val="0"/>
                </a:srgbClr>
              </a:clrTo>
            </a:clrChange>
          </a:blip>
          <a:stretch>
            <a:fillRect/>
          </a:stretch>
        </p:blipFill>
        <p:spPr>
          <a:xfrm>
            <a:off x="424215" y="980728"/>
            <a:ext cx="846455" cy="301625"/>
          </a:xfrm>
          <a:prstGeom prst="rect">
            <a:avLst/>
          </a:prstGeom>
          <a:solidFill>
            <a:scrgbClr r="0" g="0" b="0">
              <a:alpha val="0"/>
            </a:scrgbClr>
          </a:solidFill>
        </p:spPr>
      </p:pic>
    </p:spTree>
    <p:extLst>
      <p:ext uri="{BB962C8B-B14F-4D97-AF65-F5344CB8AC3E}">
        <p14:creationId xmlns:p14="http://schemas.microsoft.com/office/powerpoint/2010/main" val="26164457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1"/>
              <p:cNvSpPr>
                <a:spLocks noGrp="1"/>
              </p:cNvSpPr>
              <p:nvPr>
                <p:ph idx="1"/>
              </p:nvPr>
            </p:nvSpPr>
            <p:spPr>
              <a:xfrm>
                <a:off x="360854" y="766445"/>
                <a:ext cx="11485848" cy="1194814"/>
              </a:xfrm>
            </p:spPr>
            <p:txBody>
              <a:bodyPr/>
              <a:lstStyle/>
              <a:p>
                <a:pPr algn="l"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漂白剂亚氯酸钠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在常温与黑暗处较稳定，但亚氯酸不稳定易分解，离子方程式为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配平：</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a:spLocks noGrp="1" noRot="1" noChangeAspect="1" noMove="1" noResize="1" noEditPoints="1" noAdjustHandles="1" noChangeArrowheads="1" noChangeShapeType="1" noTextEdit="1"/>
              </p:cNvSpPr>
              <p:nvPr>
                <p:ph idx="1"/>
              </p:nvPr>
            </p:nvSpPr>
            <p:spPr>
              <a:xfrm>
                <a:off x="360854" y="766445"/>
                <a:ext cx="11485848" cy="1194814"/>
              </a:xfrm>
              <a:blipFill>
                <a:blip r:embed="rId2"/>
                <a:stretch>
                  <a:fillRect l="-796" r="-849" b="-9184"/>
                </a:stretch>
              </a:blipFill>
            </p:spPr>
            <p:txBody>
              <a:bodyPr/>
              <a:lstStyle/>
              <a:p>
                <a:r>
                  <a:rPr lang="zh-CN" altLang="en-US">
                    <a:noFill/>
                  </a:rPr>
                  <a:t> </a:t>
                </a:r>
              </a:p>
            </p:txBody>
          </p:sp>
        </mc:Fallback>
      </mc:AlternateContent>
      <p:pic>
        <p:nvPicPr>
          <p:cNvPr id="3" name="24答案.EPS" descr="id:2147491977;FounderCES"/>
          <p:cNvPicPr/>
          <p:nvPr/>
        </p:nvPicPr>
        <p:blipFill>
          <a:blip r:embed="rId3">
            <a:clrChange>
              <a:clrFrom>
                <a:srgbClr val="FFFFFF"/>
              </a:clrFrom>
              <a:clrTo>
                <a:srgbClr val="FFFFFF">
                  <a:alpha val="0"/>
                </a:srgbClr>
              </a:clrTo>
            </a:clrChange>
          </a:blip>
          <a:stretch>
            <a:fillRect/>
          </a:stretch>
        </p:blipFill>
        <p:spPr>
          <a:xfrm>
            <a:off x="475154" y="2132856"/>
            <a:ext cx="894715" cy="318770"/>
          </a:xfrm>
          <a:prstGeom prst="rect">
            <a:avLst/>
          </a:prstGeom>
          <a:solidFill>
            <a:scrgbClr r="0" g="0" b="0">
              <a:alpha val="0"/>
            </a:scrgbClr>
          </a:solidFill>
        </p:spPr>
      </p:pic>
      <mc:AlternateContent xmlns:mc="http://schemas.openxmlformats.org/markup-compatibility/2006">
        <mc:Choice xmlns:a14="http://schemas.microsoft.com/office/drawing/2010/main" Requires="a14">
          <p:sp>
            <p:nvSpPr>
              <p:cNvPr id="2" name="矩形 1"/>
              <p:cNvSpPr/>
              <p:nvPr/>
            </p:nvSpPr>
            <p:spPr>
              <a:xfrm>
                <a:off x="1558702" y="1916832"/>
                <a:ext cx="5557932" cy="763414"/>
              </a:xfrm>
              <a:prstGeom prst="rect">
                <a:avLst/>
              </a:prstGeom>
            </p:spPr>
            <p:txBody>
              <a:bodyPr wrap="none">
                <a:spAutoFit/>
              </a:bodyPr>
              <a:lstStyle/>
              <a:p>
                <a:pPr>
                  <a:lnSpc>
                    <a:spcPct val="150000"/>
                  </a:lnSpc>
                  <a:spcAft>
                    <a:spcPts val="0"/>
                  </a:spcAft>
                </a:pPr>
                <a:r>
                  <a:rPr lang="en-US" altLang="zh-CN" sz="2400" dirty="0" smtClean="0">
                    <a:solidFill>
                      <a:srgbClr val="000000"/>
                    </a:solidFill>
                    <a:cs typeface="Times New Roman" panose="02020603050405020304" pitchFamily="18" charset="0"/>
                  </a:rPr>
                  <a:t>5HClO</a:t>
                </a:r>
                <a:r>
                  <a:rPr lang="en-US" altLang="zh-CN" sz="2400" baseline="-25000" dirty="0">
                    <a:solidFill>
                      <a:srgbClr val="000000"/>
                    </a:solidFill>
                    <a:cs typeface="Times New Roman" panose="02020603050405020304" pitchFamily="18" charset="0"/>
                  </a:rPr>
                  <a:t>2</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a:solidFill>
                                  <a:srgbClr val="000000"/>
                                </a:solidFill>
                                <a:latin typeface="Cambria Math" panose="02040503050406030204" pitchFamily="18" charset="0"/>
                                <a:cs typeface="Times New Roman" panose="02020603050405020304" pitchFamily="18" charset="0"/>
                              </a:rPr>
                              <m:t>            </m:t>
                            </m:r>
                          </m:e>
                        </m:bar>
                      </m:num>
                      <m:den>
                        <m:r>
                          <a:rPr lang="en-US" altLang="zh-CN" sz="2400" b="1" i="1" smtClean="0">
                            <a:solidFill>
                              <a:srgbClr val="000000"/>
                            </a:solidFill>
                            <a:latin typeface="Cambria Math" panose="02040503050406030204" pitchFamily="18" charset="0"/>
                            <a:cs typeface="Times New Roman" panose="02020603050405020304" pitchFamily="18" charset="0"/>
                          </a:rPr>
                          <m:t> </m:t>
                        </m:r>
                      </m:den>
                    </m:f>
                  </m:oMath>
                </a14:m>
                <a:r>
                  <a:rPr lang="en-US" altLang="zh-CN" sz="2400" dirty="0">
                    <a:solidFill>
                      <a:srgbClr val="000000"/>
                    </a:solidFill>
                    <a:cs typeface="Times New Roman" panose="02020603050405020304" pitchFamily="18" charset="0"/>
                  </a:rPr>
                  <a:t>4ClO</a:t>
                </a:r>
                <a:r>
                  <a:rPr lang="en-US" altLang="zh-CN" sz="2400" baseline="-25000" dirty="0">
                    <a:solidFill>
                      <a:srgbClr val="000000"/>
                    </a:solidFill>
                    <a:cs typeface="Times New Roman" panose="02020603050405020304" pitchFamily="18" charset="0"/>
                  </a:rPr>
                  <a:t>2</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H</a:t>
                </a:r>
                <a:r>
                  <a:rPr lang="zh-CN" altLang="zh-CN" sz="2400" baseline="30000" dirty="0">
                    <a:solidFill>
                      <a:srgbClr val="000000"/>
                    </a:solidFill>
                    <a:cs typeface="Times New Roman" panose="02020603050405020304" pitchFamily="18" charset="0"/>
                  </a:rPr>
                  <a:t>＋</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Cl</a:t>
                </a:r>
                <a:r>
                  <a:rPr lang="zh-CN" altLang="zh-CN" sz="2400" baseline="30000" dirty="0">
                    <a:solidFill>
                      <a:srgbClr val="000000"/>
                    </a:solidFill>
                    <a:cs typeface="Times New Roman" panose="02020603050405020304" pitchFamily="18" charset="0"/>
                  </a:rPr>
                  <a:t>－</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2H</a:t>
                </a:r>
                <a:r>
                  <a:rPr lang="en-US" altLang="zh-CN" sz="2400" baseline="-25000" dirty="0">
                    <a:solidFill>
                      <a:srgbClr val="000000"/>
                    </a:solidFill>
                    <a:cs typeface="Times New Roman" panose="02020603050405020304" pitchFamily="18" charset="0"/>
                  </a:rPr>
                  <a:t>2</a:t>
                </a:r>
                <a:r>
                  <a:rPr lang="en-US" altLang="zh-CN" sz="2400" dirty="0">
                    <a:solidFill>
                      <a:srgbClr val="000000"/>
                    </a:solidFill>
                    <a:cs typeface="Times New Roman" panose="02020603050405020304" pitchFamily="18" charset="0"/>
                  </a:rPr>
                  <a:t>O</a:t>
                </a:r>
                <a:endParaRPr lang="zh-CN" altLang="zh-CN" sz="1050" dirty="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1558702" y="1916832"/>
                <a:ext cx="5557932" cy="763414"/>
              </a:xfrm>
              <a:prstGeom prst="rect">
                <a:avLst/>
              </a:prstGeom>
              <a:blipFill>
                <a:blip r:embed="rId4"/>
                <a:stretch>
                  <a:fillRect l="-1756" r="-109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矩形 4"/>
              <p:cNvSpPr/>
              <p:nvPr/>
            </p:nvSpPr>
            <p:spPr>
              <a:xfrm>
                <a:off x="360854" y="2681843"/>
                <a:ext cx="11485848" cy="2979405"/>
              </a:xfrm>
              <a:prstGeom prst="rect">
                <a:avLst/>
              </a:prstGeom>
            </p:spPr>
            <p:txBody>
              <a:bodyPr wrap="square">
                <a:spAutoFit/>
              </a:bodyPr>
              <a:lstStyle/>
              <a:p>
                <a:pPr algn="just">
                  <a:lnSpc>
                    <a:spcPct val="150000"/>
                  </a:lnSpc>
                  <a:spcAft>
                    <a:spcPts val="0"/>
                  </a:spcAft>
                </a:pP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用</a:t>
                </a:r>
                <a:r>
                  <a:rPr lang="zh-CN" altLang="zh-CN" sz="2400" dirty="0">
                    <a:solidFill>
                      <a:srgbClr val="000000"/>
                    </a:solidFill>
                    <a:ea typeface="楷体" panose="02010609060101010101" pitchFamily="49" charset="-122"/>
                    <a:cs typeface="Times New Roman" panose="02020603050405020304" pitchFamily="18" charset="0"/>
                  </a:rPr>
                  <a:t>逆向配平法</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反应中</a:t>
                </a:r>
                <a:r>
                  <a:rPr lang="en-US" altLang="zh-CN" sz="2400" dirty="0">
                    <a:solidFill>
                      <a:srgbClr val="000000"/>
                    </a:solidFill>
                    <a:cs typeface="Times New Roman" panose="02020603050405020304" pitchFamily="18" charset="0"/>
                  </a:rPr>
                  <a:t>ClO</a:t>
                </a:r>
                <a:r>
                  <a:rPr lang="en-US" altLang="zh-CN" sz="2400" baseline="-25000" dirty="0">
                    <a:solidFill>
                      <a:srgbClr val="000000"/>
                    </a:solidFill>
                    <a:cs typeface="Times New Roman" panose="02020603050405020304" pitchFamily="18" charset="0"/>
                  </a:rPr>
                  <a:t>2</a:t>
                </a:r>
                <a:r>
                  <a:rPr lang="zh-CN" altLang="zh-CN" sz="2400" dirty="0">
                    <a:solidFill>
                      <a:srgbClr val="000000"/>
                    </a:solidFill>
                    <a:ea typeface="楷体" panose="02010609060101010101" pitchFamily="49" charset="-122"/>
                    <a:cs typeface="Times New Roman" panose="02020603050405020304" pitchFamily="18" charset="0"/>
                  </a:rPr>
                  <a:t>中</a:t>
                </a:r>
                <a:r>
                  <a:rPr lang="en-US" altLang="zh-CN" sz="2400" dirty="0">
                    <a:solidFill>
                      <a:srgbClr val="000000"/>
                    </a:solidFill>
                    <a:cs typeface="Times New Roman" panose="02020603050405020304" pitchFamily="18" charset="0"/>
                  </a:rPr>
                  <a:t>Cl</a:t>
                </a:r>
                <a:r>
                  <a:rPr lang="zh-CN" altLang="zh-CN" sz="2400" dirty="0">
                    <a:solidFill>
                      <a:srgbClr val="000000"/>
                    </a:solidFill>
                    <a:ea typeface="楷体" panose="02010609060101010101" pitchFamily="49" charset="-122"/>
                    <a:cs typeface="Times New Roman" panose="02020603050405020304" pitchFamily="18" charset="0"/>
                  </a:rPr>
                  <a:t>元素的化合价由</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3</a:t>
                </a:r>
                <a:r>
                  <a:rPr lang="zh-CN" altLang="zh-CN" sz="2400" dirty="0">
                    <a:solidFill>
                      <a:srgbClr val="000000"/>
                    </a:solidFill>
                    <a:ea typeface="楷体" panose="02010609060101010101" pitchFamily="49" charset="-122"/>
                    <a:cs typeface="Times New Roman" panose="02020603050405020304" pitchFamily="18" charset="0"/>
                  </a:rPr>
                  <a:t>到</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4</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升高</a:t>
                </a:r>
                <a:r>
                  <a:rPr lang="en-US" altLang="zh-CN" sz="2400" dirty="0">
                    <a:solidFill>
                      <a:srgbClr val="000000"/>
                    </a:solidFill>
                    <a:cs typeface="Times New Roman" panose="02020603050405020304" pitchFamily="18" charset="0"/>
                  </a:rPr>
                  <a:t>1</a:t>
                </a:r>
                <a:r>
                  <a:rPr lang="zh-CN" altLang="zh-CN" sz="2400" dirty="0">
                    <a:solidFill>
                      <a:srgbClr val="000000"/>
                    </a:solidFill>
                    <a:ea typeface="楷体" panose="02010609060101010101" pitchFamily="49" charset="-122"/>
                    <a:cs typeface="Times New Roman" panose="02020603050405020304" pitchFamily="18" charset="0"/>
                  </a:rPr>
                  <a:t>价</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Cl</a:t>
                </a:r>
                <a:r>
                  <a:rPr lang="zh-CN" altLang="zh-CN" sz="2400" baseline="300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中</a:t>
                </a:r>
                <a:r>
                  <a:rPr lang="en-US" altLang="zh-CN" sz="2400" dirty="0">
                    <a:solidFill>
                      <a:srgbClr val="000000"/>
                    </a:solidFill>
                    <a:cs typeface="Times New Roman" panose="02020603050405020304" pitchFamily="18" charset="0"/>
                  </a:rPr>
                  <a:t>Cl</a:t>
                </a:r>
                <a:r>
                  <a:rPr lang="zh-CN" altLang="zh-CN" sz="2400" dirty="0">
                    <a:solidFill>
                      <a:srgbClr val="000000"/>
                    </a:solidFill>
                    <a:ea typeface="楷体" panose="02010609060101010101" pitchFamily="49" charset="-122"/>
                    <a:cs typeface="Times New Roman" panose="02020603050405020304" pitchFamily="18" charset="0"/>
                  </a:rPr>
                  <a:t>元素的化合价由</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3</a:t>
                </a:r>
                <a:r>
                  <a:rPr lang="zh-CN" altLang="zh-CN" sz="2400" dirty="0">
                    <a:solidFill>
                      <a:srgbClr val="000000"/>
                    </a:solidFill>
                    <a:ea typeface="楷体" panose="02010609060101010101" pitchFamily="49" charset="-122"/>
                    <a:cs typeface="Times New Roman" panose="02020603050405020304" pitchFamily="18" charset="0"/>
                  </a:rPr>
                  <a:t>到</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1</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降低</a:t>
                </a:r>
                <a:r>
                  <a:rPr lang="en-US" altLang="zh-CN" sz="2400" dirty="0">
                    <a:solidFill>
                      <a:srgbClr val="000000"/>
                    </a:solidFill>
                    <a:cs typeface="Times New Roman" panose="02020603050405020304" pitchFamily="18" charset="0"/>
                  </a:rPr>
                  <a:t>4</a:t>
                </a:r>
                <a:r>
                  <a:rPr lang="zh-CN" altLang="zh-CN" sz="2400" dirty="0">
                    <a:solidFill>
                      <a:srgbClr val="000000"/>
                    </a:solidFill>
                    <a:ea typeface="楷体" panose="02010609060101010101" pitchFamily="49" charset="-122"/>
                    <a:cs typeface="Times New Roman" panose="02020603050405020304" pitchFamily="18" charset="0"/>
                  </a:rPr>
                  <a:t>价</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根据得失电子守恒</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ClO</a:t>
                </a:r>
                <a:r>
                  <a:rPr lang="en-US" altLang="zh-CN" sz="2400" baseline="-25000" dirty="0">
                    <a:solidFill>
                      <a:srgbClr val="000000"/>
                    </a:solidFill>
                    <a:cs typeface="Times New Roman" panose="02020603050405020304" pitchFamily="18" charset="0"/>
                  </a:rPr>
                  <a:t>2</a:t>
                </a:r>
                <a:r>
                  <a:rPr lang="zh-CN" altLang="zh-CN" sz="2400" dirty="0">
                    <a:solidFill>
                      <a:srgbClr val="000000"/>
                    </a:solidFill>
                    <a:ea typeface="楷体" panose="02010609060101010101" pitchFamily="49" charset="-122"/>
                    <a:cs typeface="Times New Roman" panose="02020603050405020304" pitchFamily="18" charset="0"/>
                  </a:rPr>
                  <a:t>配系数</a:t>
                </a:r>
                <a:r>
                  <a:rPr lang="en-US" altLang="zh-CN" sz="2400" dirty="0">
                    <a:solidFill>
                      <a:srgbClr val="000000"/>
                    </a:solidFill>
                    <a:cs typeface="Times New Roman" panose="02020603050405020304" pitchFamily="18" charset="0"/>
                  </a:rPr>
                  <a:t>4</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Cl</a:t>
                </a:r>
                <a:r>
                  <a:rPr lang="zh-CN" altLang="zh-CN" sz="2400" baseline="300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配系数</a:t>
                </a:r>
                <a:r>
                  <a:rPr lang="en-US" altLang="zh-CN" sz="2400" dirty="0">
                    <a:solidFill>
                      <a:srgbClr val="000000"/>
                    </a:solidFill>
                    <a:cs typeface="Times New Roman" panose="02020603050405020304" pitchFamily="18" charset="0"/>
                  </a:rPr>
                  <a:t>1</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由</a:t>
                </a:r>
                <a:r>
                  <a:rPr lang="en-US" altLang="zh-CN" sz="2400" dirty="0">
                    <a:solidFill>
                      <a:srgbClr val="000000"/>
                    </a:solidFill>
                    <a:cs typeface="Times New Roman" panose="02020603050405020304" pitchFamily="18" charset="0"/>
                  </a:rPr>
                  <a:t>Cl</a:t>
                </a:r>
                <a:r>
                  <a:rPr lang="zh-CN" altLang="zh-CN" sz="2400" dirty="0">
                    <a:solidFill>
                      <a:srgbClr val="000000"/>
                    </a:solidFill>
                    <a:ea typeface="楷体" panose="02010609060101010101" pitchFamily="49" charset="-122"/>
                    <a:cs typeface="Times New Roman" panose="02020603050405020304" pitchFamily="18" charset="0"/>
                  </a:rPr>
                  <a:t>原子守恒可知</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HClO</a:t>
                </a:r>
                <a:r>
                  <a:rPr lang="en-US" altLang="zh-CN" sz="2400" baseline="-25000" dirty="0">
                    <a:solidFill>
                      <a:srgbClr val="000000"/>
                    </a:solidFill>
                    <a:cs typeface="Times New Roman" panose="02020603050405020304" pitchFamily="18" charset="0"/>
                  </a:rPr>
                  <a:t>2</a:t>
                </a:r>
                <a:r>
                  <a:rPr lang="zh-CN" altLang="zh-CN" sz="2400" dirty="0">
                    <a:solidFill>
                      <a:srgbClr val="000000"/>
                    </a:solidFill>
                    <a:ea typeface="楷体" panose="02010609060101010101" pitchFamily="49" charset="-122"/>
                    <a:cs typeface="Times New Roman" panose="02020603050405020304" pitchFamily="18" charset="0"/>
                  </a:rPr>
                  <a:t>的系数为</a:t>
                </a:r>
                <a:r>
                  <a:rPr lang="en-US" altLang="zh-CN" sz="2400" dirty="0">
                    <a:solidFill>
                      <a:srgbClr val="000000"/>
                    </a:solidFill>
                    <a:cs typeface="Times New Roman" panose="02020603050405020304" pitchFamily="18" charset="0"/>
                  </a:rPr>
                  <a:t>5</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由电荷守恒可知</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H</a:t>
                </a:r>
                <a:r>
                  <a:rPr lang="zh-CN" altLang="zh-CN" sz="2400" baseline="300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的系数为</a:t>
                </a:r>
                <a:r>
                  <a:rPr lang="en-US" altLang="zh-CN" sz="2400" dirty="0">
                    <a:solidFill>
                      <a:srgbClr val="000000"/>
                    </a:solidFill>
                    <a:cs typeface="Times New Roman" panose="02020603050405020304" pitchFamily="18" charset="0"/>
                  </a:rPr>
                  <a:t>1</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最后根据</a:t>
                </a:r>
                <a:r>
                  <a:rPr lang="en-US" altLang="zh-CN" sz="2400" dirty="0">
                    <a:solidFill>
                      <a:srgbClr val="000000"/>
                    </a:solidFill>
                    <a:cs typeface="Times New Roman" panose="02020603050405020304" pitchFamily="18" charset="0"/>
                  </a:rPr>
                  <a:t>H</a:t>
                </a:r>
                <a:r>
                  <a:rPr lang="zh-CN" altLang="zh-CN" sz="2400" dirty="0">
                    <a:solidFill>
                      <a:srgbClr val="000000"/>
                    </a:solidFill>
                    <a:ea typeface="楷体" panose="02010609060101010101" pitchFamily="49" charset="-122"/>
                    <a:cs typeface="Times New Roman" panose="02020603050405020304" pitchFamily="18" charset="0"/>
                  </a:rPr>
                  <a:t>原子守恒确定水的系数为</a:t>
                </a:r>
                <a:r>
                  <a:rPr lang="en-US" altLang="zh-CN" sz="2400" dirty="0">
                    <a:solidFill>
                      <a:srgbClr val="000000"/>
                    </a:solidFill>
                    <a:cs typeface="Times New Roman" panose="02020603050405020304" pitchFamily="18" charset="0"/>
                  </a:rPr>
                  <a:t>2</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故离子方程式为</a:t>
                </a:r>
                <a:r>
                  <a:rPr lang="en-US" altLang="zh-CN" sz="2400" dirty="0">
                    <a:solidFill>
                      <a:srgbClr val="000000"/>
                    </a:solidFill>
                    <a:cs typeface="Times New Roman" panose="02020603050405020304" pitchFamily="18" charset="0"/>
                  </a:rPr>
                  <a:t>5HClO</a:t>
                </a:r>
                <a:r>
                  <a:rPr lang="en-US" altLang="zh-CN" sz="2400" baseline="-25000" dirty="0">
                    <a:solidFill>
                      <a:srgbClr val="000000"/>
                    </a:solidFill>
                    <a:cs typeface="Times New Roman" panose="02020603050405020304" pitchFamily="18" charset="0"/>
                  </a:rPr>
                  <a:t>2</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a:solidFill>
                                  <a:srgbClr val="000000"/>
                                </a:solidFill>
                                <a:latin typeface="Cambria Math" panose="02040503050406030204" pitchFamily="18" charset="0"/>
                                <a:cs typeface="Times New Roman" panose="02020603050405020304" pitchFamily="18" charset="0"/>
                              </a:rPr>
                              <m:t>            </m:t>
                            </m:r>
                          </m:e>
                        </m:bar>
                      </m:num>
                      <m:den>
                        <m:r>
                          <a:rPr lang="en-US" altLang="zh-CN" sz="2400" i="1">
                            <a:solidFill>
                              <a:srgbClr val="000000"/>
                            </a:solidFill>
                            <a:latin typeface="Cambria Math" panose="02040503050406030204" pitchFamily="18" charset="0"/>
                            <a:cs typeface="Times New Roman" panose="02020603050405020304" pitchFamily="18" charset="0"/>
                          </a:rPr>
                          <m:t> </m:t>
                        </m:r>
                      </m:den>
                    </m:f>
                  </m:oMath>
                </a14:m>
                <a:r>
                  <a:rPr lang="en-US" altLang="zh-CN" sz="2400" dirty="0">
                    <a:solidFill>
                      <a:srgbClr val="000000"/>
                    </a:solidFill>
                    <a:cs typeface="Times New Roman" panose="02020603050405020304" pitchFamily="18" charset="0"/>
                  </a:rPr>
                  <a:t>4ClO</a:t>
                </a:r>
                <a:r>
                  <a:rPr lang="en-US" altLang="zh-CN" sz="2400" baseline="-25000" dirty="0">
                    <a:solidFill>
                      <a:srgbClr val="000000"/>
                    </a:solidFill>
                    <a:cs typeface="Times New Roman" panose="02020603050405020304" pitchFamily="18" charset="0"/>
                  </a:rPr>
                  <a:t>2</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H</a:t>
                </a:r>
                <a:r>
                  <a:rPr lang="zh-CN" altLang="zh-CN" sz="2400" baseline="30000" dirty="0">
                    <a:solidFill>
                      <a:srgbClr val="000000"/>
                    </a:solidFill>
                    <a:cs typeface="Times New Roman" panose="02020603050405020304" pitchFamily="18" charset="0"/>
                  </a:rPr>
                  <a:t>＋</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Cl</a:t>
                </a:r>
                <a:r>
                  <a:rPr lang="zh-CN" altLang="zh-CN" sz="2400" baseline="30000" dirty="0">
                    <a:solidFill>
                      <a:srgbClr val="000000"/>
                    </a:solidFill>
                    <a:cs typeface="Times New Roman" panose="02020603050405020304" pitchFamily="18" charset="0"/>
                  </a:rPr>
                  <a:t>－</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2H</a:t>
                </a:r>
                <a:r>
                  <a:rPr lang="en-US" altLang="zh-CN" sz="2400" baseline="-25000" dirty="0">
                    <a:solidFill>
                      <a:srgbClr val="000000"/>
                    </a:solidFill>
                    <a:cs typeface="Times New Roman" panose="02020603050405020304" pitchFamily="18" charset="0"/>
                  </a:rPr>
                  <a:t>2</a:t>
                </a:r>
                <a:r>
                  <a:rPr lang="en-US" altLang="zh-CN" sz="2400" dirty="0">
                    <a:solidFill>
                      <a:srgbClr val="000000"/>
                    </a:solidFill>
                    <a:cs typeface="Times New Roman" panose="02020603050405020304" pitchFamily="18" charset="0"/>
                  </a:rPr>
                  <a:t>O</a:t>
                </a:r>
                <a:r>
                  <a:rPr lang="zh-CN" altLang="zh-CN" sz="2400" dirty="0">
                    <a:solidFill>
                      <a:srgbClr val="000000"/>
                    </a:solidFill>
                    <a:ea typeface="楷体" panose="02010609060101010101" pitchFamily="49"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360854" y="2681843"/>
                <a:ext cx="11485848" cy="2979405"/>
              </a:xfrm>
              <a:prstGeom prst="rect">
                <a:avLst/>
              </a:prstGeom>
              <a:blipFill>
                <a:blip r:embed="rId5"/>
                <a:stretch>
                  <a:fillRect l="-796" r="-849" b="-1636"/>
                </a:stretch>
              </a:blipFill>
            </p:spPr>
            <p:txBody>
              <a:bodyPr/>
              <a:lstStyle/>
              <a:p>
                <a:r>
                  <a:rPr lang="zh-CN" altLang="en-US">
                    <a:noFill/>
                  </a:rPr>
                  <a:t> </a:t>
                </a:r>
              </a:p>
            </p:txBody>
          </p:sp>
        </mc:Fallback>
      </mc:AlternateContent>
      <p:pic>
        <p:nvPicPr>
          <p:cNvPr id="6" name="24解析.EPS" descr="id:2147491970;FounderCES"/>
          <p:cNvPicPr/>
          <p:nvPr/>
        </p:nvPicPr>
        <p:blipFill>
          <a:blip r:embed="rId6">
            <a:clrChange>
              <a:clrFrom>
                <a:srgbClr val="FFFFFF"/>
              </a:clrFrom>
              <a:clrTo>
                <a:srgbClr val="FFFFFF">
                  <a:alpha val="0"/>
                </a:srgbClr>
              </a:clrTo>
            </a:clrChange>
          </a:blip>
          <a:stretch>
            <a:fillRect/>
          </a:stretch>
        </p:blipFill>
        <p:spPr>
          <a:xfrm>
            <a:off x="470345" y="2879211"/>
            <a:ext cx="846455" cy="301625"/>
          </a:xfrm>
          <a:prstGeom prst="rect">
            <a:avLst/>
          </a:prstGeom>
          <a:solidFill>
            <a:scrgbClr r="0" g="0" b="0">
              <a:alpha val="0"/>
            </a:scrgbClr>
          </a:solidFill>
        </p:spPr>
      </p:pic>
    </p:spTree>
    <p:extLst>
      <p:ext uri="{BB962C8B-B14F-4D97-AF65-F5344CB8AC3E}">
        <p14:creationId xmlns:p14="http://schemas.microsoft.com/office/powerpoint/2010/main" val="2478935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96840" y="836712"/>
            <a:ext cx="11386998" cy="5184576"/>
          </a:xfrm>
          <a:prstGeom prst="rect">
            <a:avLst/>
          </a:prstGeom>
        </p:spPr>
      </p:pic>
      <p:sp>
        <p:nvSpPr>
          <p:cNvPr id="4" name="内容占位符 1"/>
          <p:cNvSpPr>
            <a:spLocks noGrp="1"/>
          </p:cNvSpPr>
          <p:nvPr>
            <p:ph idx="1"/>
          </p:nvPr>
        </p:nvSpPr>
        <p:spPr>
          <a:xfrm>
            <a:off x="360854" y="766445"/>
            <a:ext cx="11485848" cy="1133965"/>
          </a:xfrm>
        </p:spPr>
        <p:txBody>
          <a:bodyPr/>
          <a:lstStyle/>
          <a:p>
            <a:pPr algn="ct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解答氧化还原反应配平的一般步骤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CZ26.EPS" descr="id:2147491963;FounderCES"/>
          <p:cNvPicPr/>
          <p:nvPr/>
        </p:nvPicPr>
        <p:blipFill>
          <a:blip r:embed="rId3">
            <a:clrChange>
              <a:clrFrom>
                <a:srgbClr val="FFFFFF"/>
              </a:clrFrom>
              <a:clrTo>
                <a:srgbClr val="FFFFFF">
                  <a:alpha val="0"/>
                </a:srgbClr>
              </a:clrTo>
            </a:clrChange>
          </a:blip>
          <a:stretch>
            <a:fillRect/>
          </a:stretch>
        </p:blipFill>
        <p:spPr>
          <a:xfrm>
            <a:off x="3502918" y="1628800"/>
            <a:ext cx="5589905" cy="4209415"/>
          </a:xfrm>
          <a:prstGeom prst="rect">
            <a:avLst/>
          </a:prstGeom>
          <a:solidFill>
            <a:scrgbClr r="0" g="0" b="0">
              <a:alpha val="0"/>
            </a:scrgbClr>
          </a:solidFill>
        </p:spPr>
      </p:pic>
      <p:pic>
        <p:nvPicPr>
          <p:cNvPr id="5" name="顿有所悟.EPS" descr="id:2147491956;FounderCES"/>
          <p:cNvPicPr/>
          <p:nvPr/>
        </p:nvPicPr>
        <p:blipFill>
          <a:blip r:embed="rId4">
            <a:clrChange>
              <a:clrFrom>
                <a:srgbClr val="FFFFFF"/>
              </a:clrFrom>
              <a:clrTo>
                <a:srgbClr val="FFFFFF">
                  <a:alpha val="0"/>
                </a:srgbClr>
              </a:clrTo>
            </a:clrChange>
          </a:blip>
          <a:stretch>
            <a:fillRect/>
          </a:stretch>
        </p:blipFill>
        <p:spPr>
          <a:xfrm>
            <a:off x="478582" y="908720"/>
            <a:ext cx="1533525" cy="335915"/>
          </a:xfrm>
          <a:prstGeom prst="rect">
            <a:avLst/>
          </a:prstGeom>
          <a:solidFill>
            <a:scrgbClr r="0" g="0" b="0">
              <a:alpha val="0"/>
            </a:scrgbClr>
          </a:solidFill>
        </p:spPr>
      </p:pic>
    </p:spTree>
    <p:extLst>
      <p:ext uri="{BB962C8B-B14F-4D97-AF65-F5344CB8AC3E}">
        <p14:creationId xmlns:p14="http://schemas.microsoft.com/office/powerpoint/2010/main" val="29187960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96840" y="764704"/>
            <a:ext cx="11386998" cy="3898310"/>
          </a:xfrm>
          <a:prstGeom prst="rect">
            <a:avLst/>
          </a:prstGeom>
        </p:spPr>
      </p:pic>
      <p:sp>
        <p:nvSpPr>
          <p:cNvPr id="4" name="内容占位符 1"/>
          <p:cNvSpPr>
            <a:spLocks noGrp="1"/>
          </p:cNvSpPr>
          <p:nvPr>
            <p:ph idx="1"/>
          </p:nvPr>
        </p:nvSpPr>
        <p:spPr>
          <a:xfrm>
            <a:off x="360854" y="766445"/>
            <a:ext cx="11485848" cy="3970318"/>
          </a:xfrm>
        </p:spPr>
        <p:txBody>
          <a:bodyPr/>
          <a:lstStyle/>
          <a:p>
            <a:pPr algn="ct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配平氧化还原反应方程式的技巧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全变从左边配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氧化剂、还原剂中某元素化合价全变的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一般从左边反应物着手配平。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自变从右边配</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自身氧化还原反应</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包括分解、歧化</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一般从右边生成物着手配平。</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缺项配平法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先将得失电子数配平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再观察两边电荷。若反应物侧缺正电荷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生成物一边加水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若反应物侧缺负电荷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生成物一边加水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然后将两边电荷数配平</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91956;FounderCES"/>
          <p:cNvPicPr/>
          <p:nvPr/>
        </p:nvPicPr>
        <p:blipFill>
          <a:blip r:embed="rId3">
            <a:clrChange>
              <a:clrFrom>
                <a:srgbClr val="FFFFFF"/>
              </a:clrFrom>
              <a:clrTo>
                <a:srgbClr val="FFFFFF">
                  <a:alpha val="0"/>
                </a:srgbClr>
              </a:clrTo>
            </a:clrChange>
          </a:blip>
          <a:stretch>
            <a:fillRect/>
          </a:stretch>
        </p:blipFill>
        <p:spPr>
          <a:xfrm>
            <a:off x="478582" y="908720"/>
            <a:ext cx="1533525" cy="335915"/>
          </a:xfrm>
          <a:prstGeom prst="rect">
            <a:avLst/>
          </a:prstGeom>
          <a:solidFill>
            <a:scrgbClr r="0" g="0" b="0">
              <a:alpha val="0"/>
            </a:scrgbClr>
          </a:solidFill>
        </p:spPr>
      </p:pic>
    </p:spTree>
    <p:extLst>
      <p:ext uri="{BB962C8B-B14F-4D97-AF65-F5344CB8AC3E}">
        <p14:creationId xmlns:p14="http://schemas.microsoft.com/office/powerpoint/2010/main" val="31960000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从电子转移的角度分析氧化还原</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907703305"/>
              </p:ext>
            </p:extLst>
          </p:nvPr>
        </p:nvGraphicFramePr>
        <p:xfrm>
          <a:off x="360854" y="1506127"/>
          <a:ext cx="11485849" cy="3531870"/>
        </p:xfrm>
        <a:graphic>
          <a:graphicData uri="http://schemas.openxmlformats.org/drawingml/2006/table">
            <a:tbl>
              <a:tblPr firstRow="1" firstCol="1" bandRow="1"/>
              <a:tblGrid>
                <a:gridCol w="616694">
                  <a:extLst>
                    <a:ext uri="{9D8B030D-6E8A-4147-A177-3AD203B41FA5}">
                      <a16:colId xmlns:a16="http://schemas.microsoft.com/office/drawing/2014/main" val="2178658256"/>
                    </a:ext>
                  </a:extLst>
                </a:gridCol>
                <a:gridCol w="4425594">
                  <a:extLst>
                    <a:ext uri="{9D8B030D-6E8A-4147-A177-3AD203B41FA5}">
                      <a16:colId xmlns:a16="http://schemas.microsoft.com/office/drawing/2014/main" val="1124884354"/>
                    </a:ext>
                  </a:extLst>
                </a:gridCol>
                <a:gridCol w="6443561">
                  <a:extLst>
                    <a:ext uri="{9D8B030D-6E8A-4147-A177-3AD203B41FA5}">
                      <a16:colId xmlns:a16="http://schemas.microsoft.com/office/drawing/2014/main" val="3594442465"/>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化合价升高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发生氧化</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化合价</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发生还原反应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化合价升高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发生氧化</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化合价降低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发生还原反应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87862481"/>
                  </a:ext>
                </a:extLst>
              </a:tr>
            </a:tbl>
          </a:graphicData>
        </a:graphic>
      </p:graphicFrame>
      <p:pic>
        <p:nvPicPr>
          <p:cNvPr id="3076" name="25ghr253.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42678" y="2407966"/>
            <a:ext cx="3533766" cy="1728192"/>
          </a:xfrm>
          <a:prstGeom prst="rect">
            <a:avLst/>
          </a:prstGeom>
          <a:solidFill>
            <a:srgbClr val="000000">
              <a:alpha val="0"/>
            </a:srgbClr>
          </a:solidFill>
        </p:spPr>
      </p:pic>
      <p:pic>
        <p:nvPicPr>
          <p:cNvPr id="3075" name="25ghr254.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15286" y="2492896"/>
            <a:ext cx="3533766" cy="1728192"/>
          </a:xfrm>
          <a:prstGeom prst="rect">
            <a:avLst/>
          </a:prstGeom>
          <a:solidFill>
            <a:srgbClr val="000000">
              <a:alpha val="0"/>
            </a:srgbClr>
          </a:solidFill>
        </p:spPr>
      </p:pic>
    </p:spTree>
    <p:extLst>
      <p:ext uri="{BB962C8B-B14F-4D97-AF65-F5344CB8AC3E}">
        <p14:creationId xmlns:p14="http://schemas.microsoft.com/office/powerpoint/2010/main" val="13437540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96840" y="908720"/>
            <a:ext cx="11386998" cy="2649964"/>
          </a:xfrm>
          <a:prstGeom prst="rect">
            <a:avLst/>
          </a:prstGeom>
        </p:spPr>
      </p:pic>
      <p:sp>
        <p:nvSpPr>
          <p:cNvPr id="4" name="内容占位符 1"/>
          <p:cNvSpPr>
            <a:spLocks noGrp="1"/>
          </p:cNvSpPr>
          <p:nvPr>
            <p:ph idx="1"/>
          </p:nvPr>
        </p:nvSpPr>
        <p:spPr>
          <a:xfrm>
            <a:off x="360854" y="766445"/>
            <a:ext cx="11485848" cy="2792239"/>
          </a:xfrm>
        </p:spPr>
        <p:txBody>
          <a:bodyPr/>
          <a:lstStyle/>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当方程式中有多个缺项时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应根据化合价的变化找准氧化剂、还原剂、氧化产物和还原产物。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当某反应物或生成物中同时有两种元素的化合价升高或降低时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以有两种元素化合价升高或降低的物质为着手点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将化合价升降总数作为一个整体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再用一般方法进行配平</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528296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6"/>
              <p:cNvSpPr>
                <a:spLocks noGrp="1"/>
              </p:cNvSpPr>
              <p:nvPr>
                <p:ph idx="1"/>
              </p:nvPr>
            </p:nvSpPr>
            <p:spPr>
              <a:xfrm>
                <a:off x="360854" y="1340768"/>
                <a:ext cx="11485848" cy="3465821"/>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溶液</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所含离子的综合推断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62B4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62B4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62B400"/>
                    </a:solidFill>
                    <a:latin typeface="Times New Roman" panose="02020603050405020304" pitchFamily="18" charset="0"/>
                    <a:ea typeface="黑体" panose="02010609060101010101" pitchFamily="49" charset="-122"/>
                    <a:cs typeface="Times New Roman" panose="02020603050405020304" pitchFamily="18" charset="0"/>
                  </a:rPr>
                  <a:t>该类题的解题思路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离子推断可以把实验操作、离子反应、离子共存、离子检验、电荷守恒等知识综合起来考查，是综合性较强的题目。其一般解题思路：根据反应操作及反应现象判断一定含有的离子 </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brk m:alnAt="7"/>
                            </m:rPr>
                            <a:rPr lang="en-US"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根据离子共存判断一定不含的离子 </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brk m:alnAt="7"/>
                            </m:rPr>
                            <a:rPr lang="en-US"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根据电荷守恒判断含有的其他离子</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最后确定可能含有的离子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6"/>
              <p:cNvSpPr>
                <a:spLocks noGrp="1" noRot="1" noChangeAspect="1" noMove="1" noResize="1" noEditPoints="1" noAdjustHandles="1" noChangeArrowheads="1" noChangeShapeType="1" noTextEdit="1"/>
              </p:cNvSpPr>
              <p:nvPr>
                <p:ph idx="1"/>
              </p:nvPr>
            </p:nvSpPr>
            <p:spPr>
              <a:xfrm>
                <a:off x="360854" y="1340768"/>
                <a:ext cx="11485848" cy="3465821"/>
              </a:xfrm>
              <a:blipFill>
                <a:blip r:embed="rId2"/>
                <a:stretch>
                  <a:fillRect l="-796" r="-849" b="-1937"/>
                </a:stretch>
              </a:blipFill>
            </p:spPr>
            <p:txBody>
              <a:bodyPr/>
              <a:lstStyle/>
              <a:p>
                <a:r>
                  <a:rPr lang="zh-CN" altLang="en-US">
                    <a:noFill/>
                  </a:rPr>
                  <a:t> </a:t>
                </a:r>
              </a:p>
            </p:txBody>
          </p:sp>
        </mc:Fallback>
      </mc:AlternateContent>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3070870" y="620688"/>
            <a:ext cx="5494361" cy="697885"/>
          </a:xfrm>
          <a:prstGeom prst="rect">
            <a:avLst/>
          </a:prstGeom>
        </p:spPr>
      </p:pic>
      <p:pic>
        <p:nvPicPr>
          <p:cNvPr id="4" name="图片 3"/>
          <p:cNvPicPr>
            <a:picLocks noChangeAspect="1"/>
          </p:cNvPicPr>
          <p:nvPr/>
        </p:nvPicPr>
        <p:blipFill>
          <a:blip r:embed="rId4"/>
          <a:stretch>
            <a:fillRect/>
          </a:stretch>
        </p:blipFill>
        <p:spPr>
          <a:xfrm>
            <a:off x="262558" y="1385816"/>
            <a:ext cx="1343025" cy="523875"/>
          </a:xfrm>
          <a:prstGeom prst="rect">
            <a:avLst/>
          </a:prstGeom>
        </p:spPr>
      </p:pic>
    </p:spTree>
    <p:extLst>
      <p:ext uri="{BB962C8B-B14F-4D97-AF65-F5344CB8AC3E}">
        <p14:creationId xmlns:p14="http://schemas.microsoft.com/office/powerpoint/2010/main" val="182039973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6"/>
              <p:cNvSpPr>
                <a:spLocks noGrp="1"/>
              </p:cNvSpPr>
              <p:nvPr>
                <p:ph idx="1"/>
              </p:nvPr>
            </p:nvSpPr>
            <p:spPr>
              <a:xfrm>
                <a:off x="360854" y="746120"/>
                <a:ext cx="11485848" cy="5112553"/>
              </a:xfrm>
            </p:spPr>
            <p:txBody>
              <a:bodyPr/>
              <a:lstStyle/>
              <a:p>
                <a:pPr hangingPunct="0">
                  <a:spcAft>
                    <a:spcPts val="0"/>
                  </a:spcAft>
                </a:pPr>
                <a:r>
                  <a:rPr lang="en-US" altLang="zh-CN" b="1">
                    <a:solidFill>
                      <a:srgbClr val="62B4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62B4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62B400"/>
                    </a:solidFill>
                    <a:latin typeface="Times New Roman" panose="02020603050405020304" pitchFamily="18" charset="0"/>
                    <a:ea typeface="黑体" panose="02010609060101010101" pitchFamily="49" charset="-122"/>
                    <a:cs typeface="Times New Roman" panose="02020603050405020304" pitchFamily="18" charset="0"/>
                  </a:rPr>
                  <a:t>解题过程中的</a:t>
                </a:r>
                <a:r>
                  <a:rPr lang="en-US" altLang="zh-CN" b="1">
                    <a:solidFill>
                      <a:srgbClr val="62B4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62B400"/>
                    </a:solidFill>
                    <a:latin typeface="Times New Roman" panose="02020603050405020304" pitchFamily="18" charset="0"/>
                    <a:ea typeface="黑体" panose="02010609060101010101" pitchFamily="49" charset="-122"/>
                    <a:cs typeface="Times New Roman" panose="02020603050405020304" pitchFamily="18" charset="0"/>
                  </a:rPr>
                  <a:t>四项基本原则</a:t>
                </a:r>
                <a:r>
                  <a:rPr lang="en-US" altLang="zh-CN" b="1">
                    <a:solidFill>
                      <a:srgbClr val="62B4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肯定性原则：根据实验现象推出溶液中肯定存在或肯定不存在的离子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熟记几种常见的有色离子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互斥性原则：在肯定某些离子存在的同时，结合离子共存规律，否定一些离子的存在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要注意题目中的隐含条件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如酸性、碱性、指示剂的变化情况等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电中性原则：溶液呈电中性，溶液中一定既含有阳离子，又含有阴离子，且正电荷总数与负电荷总数相等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这一原则可帮助我们确定一些隐含的离子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进出性原则：通常在实验过程中使用，是指在实验过程中生成的离子或引入的离子对后续实验的干扰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6"/>
              <p:cNvSpPr>
                <a:spLocks noGrp="1" noRot="1" noChangeAspect="1" noMove="1" noResize="1" noEditPoints="1" noAdjustHandles="1" noChangeArrowheads="1" noChangeShapeType="1" noTextEdit="1"/>
              </p:cNvSpPr>
              <p:nvPr>
                <p:ph idx="1"/>
              </p:nvPr>
            </p:nvSpPr>
            <p:spPr>
              <a:xfrm>
                <a:off x="360854" y="746120"/>
                <a:ext cx="11485848" cy="5112553"/>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182939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6"/>
              <p:cNvSpPr>
                <a:spLocks noGrp="1"/>
              </p:cNvSpPr>
              <p:nvPr>
                <p:ph idx="1"/>
              </p:nvPr>
            </p:nvSpPr>
            <p:spPr>
              <a:xfrm>
                <a:off x="360854" y="746120"/>
                <a:ext cx="11485848" cy="338464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一瓶无色透明溶液，含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中的某几种。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取少量原溶液加入足量的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溶液，产生白色沉淀；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取少量原溶液加入足量的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溶液，不产生沉淀；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取少量原溶液加入足量的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溶液，产生白色沉淀，再加稀硝酸，白色沉淀不溶解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6"/>
              <p:cNvSpPr>
                <a:spLocks noGrp="1" noRot="1" noChangeAspect="1" noMove="1" noResize="1" noEditPoints="1" noAdjustHandles="1" noChangeArrowheads="1" noChangeShapeType="1" noTextEdit="1"/>
              </p:cNvSpPr>
              <p:nvPr>
                <p:ph idx="1"/>
              </p:nvPr>
            </p:nvSpPr>
            <p:spPr>
              <a:xfrm>
                <a:off x="360854" y="746120"/>
                <a:ext cx="11485848" cy="3384645"/>
              </a:xfrm>
              <a:blipFill>
                <a:blip r:embed="rId2"/>
                <a:stretch>
                  <a:fillRect l="-796" r="-849" b="-2518"/>
                </a:stretch>
              </a:blipFill>
            </p:spPr>
            <p:txBody>
              <a:bodyPr/>
              <a:lstStyle/>
              <a:p>
                <a:r>
                  <a:rPr lang="zh-CN" altLang="en-US">
                    <a:noFill/>
                  </a:rPr>
                  <a:t> </a:t>
                </a:r>
              </a:p>
            </p:txBody>
          </p:sp>
        </mc:Fallback>
      </mc:AlternateContent>
      <p:pic>
        <p:nvPicPr>
          <p:cNvPr id="3" name="24典例1.EPS" descr="id:2147492005;FounderCES"/>
          <p:cNvPicPr/>
          <p:nvPr/>
        </p:nvPicPr>
        <p:blipFill>
          <a:blip r:embed="rId3">
            <a:clrChange>
              <a:clrFrom>
                <a:srgbClr val="FFFFFF"/>
              </a:clrFrom>
              <a:clrTo>
                <a:srgbClr val="FFFFFF">
                  <a:alpha val="0"/>
                </a:srgbClr>
              </a:clrTo>
            </a:clrChange>
          </a:blip>
          <a:stretch>
            <a:fillRect/>
          </a:stretch>
        </p:blipFill>
        <p:spPr>
          <a:xfrm>
            <a:off x="478582" y="980728"/>
            <a:ext cx="990600" cy="318770"/>
          </a:xfrm>
          <a:prstGeom prst="rect">
            <a:avLst/>
          </a:prstGeom>
          <a:solidFill>
            <a:scrgbClr r="0" g="0" b="0">
              <a:alpha val="0"/>
            </a:scrgbClr>
          </a:solidFill>
        </p:spPr>
      </p:pic>
    </p:spTree>
    <p:extLst>
      <p:ext uri="{BB962C8B-B14F-4D97-AF65-F5344CB8AC3E}">
        <p14:creationId xmlns:p14="http://schemas.microsoft.com/office/powerpoint/2010/main" val="33682219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6"/>
          <p:cNvSpPr>
            <a:spLocks noGrp="1"/>
          </p:cNvSpPr>
          <p:nvPr>
            <p:ph idx="1"/>
          </p:nvPr>
        </p:nvSpPr>
        <p:spPr>
          <a:xfrm>
            <a:off x="360854" y="746120"/>
            <a:ext cx="11485848" cy="168424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回答下列问题：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原溶液中一定含有的离子是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，一定不含有的阴离子是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，可能含有的离子是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矩形 1"/>
              <p:cNvSpPr/>
              <p:nvPr/>
            </p:nvSpPr>
            <p:spPr>
              <a:xfrm>
                <a:off x="1486694" y="2581711"/>
                <a:ext cx="5790239" cy="487249"/>
              </a:xfrm>
              <a:prstGeom prst="rect">
                <a:avLst/>
              </a:prstGeom>
            </p:spPr>
            <p:txBody>
              <a:bodyPr wrap="none">
                <a:spAutoFit/>
              </a:bodyPr>
              <a:lstStyle/>
              <a:p>
                <a:r>
                  <a:rPr lang="en-US" altLang="zh-CN" sz="2400" smtClean="0">
                    <a:solidFill>
                      <a:srgbClr val="000000"/>
                    </a:solidFill>
                  </a:rPr>
                  <a:t>Mg</a:t>
                </a:r>
                <a:r>
                  <a:rPr lang="en-US" altLang="zh-CN" sz="2400" baseline="30000">
                    <a:solidFill>
                      <a:srgbClr val="000000"/>
                    </a:solidFill>
                  </a:rPr>
                  <a:t>2</a:t>
                </a:r>
                <a:r>
                  <a:rPr lang="zh-CN" altLang="zh-CN" sz="2400" baseline="300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rPr>
                  <a:t>Cl</a:t>
                </a:r>
                <a:r>
                  <a:rPr lang="zh-CN" altLang="zh-CN" sz="2400" baseline="300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　</a:t>
                </a:r>
                <a:r>
                  <a:rPr lang="en-US" altLang="zh-CN" sz="2400">
                    <a:solidFill>
                      <a:srgbClr val="000000"/>
                    </a:solidFill>
                  </a:rPr>
                  <a:t>S</a:t>
                </a:r>
                <a14:m>
                  <m:oMath xmlns:m="http://schemas.openxmlformats.org/officeDocument/2006/math">
                    <m:sSubSup>
                      <m:sSubSupPr>
                        <m:ctrlPr>
                          <a:rPr lang="zh-CN" altLang="zh-CN" sz="2400" i="1">
                            <a:latin typeface="Cambria Math" panose="02040503050406030204" pitchFamily="18" charset="0"/>
                            <a:ea typeface="Cambria Math" panose="020405030504060302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𝐎</m:t>
                        </m:r>
                      </m:e>
                      <m:sub>
                        <m:r>
                          <a:rPr lang="en-US" altLang="zh-CN" sz="2400" i="1">
                            <a:solidFill>
                              <a:srgbClr val="000000"/>
                            </a:solidFill>
                            <a:latin typeface="Cambria Math" panose="02040503050406030204" pitchFamily="18" charset="0"/>
                            <a:cs typeface="Times New Roman" panose="02020603050405020304" pitchFamily="18" charset="0"/>
                          </a:rPr>
                          <m:t>𝟒</m:t>
                        </m:r>
                      </m:sub>
                      <m:sup>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b="1" i="1" smtClean="0">
                            <a:solidFill>
                              <a:srgbClr val="000000"/>
                            </a:solidFill>
                            <a:latin typeface="Cambria Math" panose="02040503050406030204" pitchFamily="18" charset="0"/>
                            <a:cs typeface="Times New Roman" panose="02020603050405020304" pitchFamily="18" charset="0"/>
                          </a:rPr>
                          <m:t>−</m:t>
                        </m:r>
                      </m:sup>
                    </m:sSubSup>
                  </m:oMath>
                </a14:m>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rPr>
                  <a:t>C</a:t>
                </a:r>
                <a14:m>
                  <m:oMath xmlns:m="http://schemas.openxmlformats.org/officeDocument/2006/math">
                    <m:sSubSup>
                      <m:sSubSupPr>
                        <m:ctrlPr>
                          <a:rPr lang="zh-CN" altLang="zh-CN" sz="2400" i="1">
                            <a:latin typeface="Cambria Math" panose="02040503050406030204" pitchFamily="18" charset="0"/>
                            <a:ea typeface="Cambria Math" panose="020405030504060302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𝐎</m:t>
                        </m:r>
                      </m:e>
                      <m:sub>
                        <m:r>
                          <a:rPr lang="en-US" altLang="zh-CN" sz="2400" i="1">
                            <a:solidFill>
                              <a:srgbClr val="000000"/>
                            </a:solidFill>
                            <a:latin typeface="Cambria Math" panose="02040503050406030204" pitchFamily="18" charset="0"/>
                            <a:cs typeface="Times New Roman" panose="02020603050405020304" pitchFamily="18" charset="0"/>
                          </a:rPr>
                          <m:t>𝟑</m:t>
                        </m:r>
                      </m:sub>
                      <m:sup>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b="1" i="1" smtClean="0">
                            <a:solidFill>
                              <a:srgbClr val="000000"/>
                            </a:solidFill>
                            <a:latin typeface="Cambria Math" panose="02040503050406030204" pitchFamily="18" charset="0"/>
                            <a:cs typeface="Times New Roman" panose="02020603050405020304" pitchFamily="18" charset="0"/>
                          </a:rPr>
                          <m:t>−</m:t>
                        </m:r>
                      </m:sup>
                    </m:sSubSup>
                  </m:oMath>
                </a14:m>
                <a:r>
                  <a:rPr lang="zh-CN" altLang="zh-CN" sz="2400">
                    <a:solidFill>
                      <a:srgbClr val="000000"/>
                    </a:solidFill>
                    <a:cs typeface="Times New Roman" panose="02020603050405020304" pitchFamily="18" charset="0"/>
                  </a:rPr>
                  <a:t>　</a:t>
                </a:r>
                <a:r>
                  <a:rPr lang="en-US" altLang="zh-CN" sz="2400">
                    <a:solidFill>
                      <a:srgbClr val="000000"/>
                    </a:solidFill>
                  </a:rPr>
                  <a:t>Na</a:t>
                </a:r>
                <a:r>
                  <a:rPr lang="zh-CN" altLang="zh-CN" sz="2400" baseline="300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rPr>
                  <a:t>K</a:t>
                </a:r>
                <a:r>
                  <a:rPr lang="zh-CN" altLang="zh-CN" sz="2400" baseline="300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　</a:t>
                </a:r>
                <a:endParaRPr lang="zh-CN" altLang="en-US"/>
              </a:p>
            </p:txBody>
          </p:sp>
        </mc:Choice>
        <mc:Fallback xmlns="">
          <p:sp>
            <p:nvSpPr>
              <p:cNvPr id="2" name="矩形 1"/>
              <p:cNvSpPr>
                <a:spLocks noRot="1" noChangeAspect="1" noMove="1" noResize="1" noEditPoints="1" noAdjustHandles="1" noChangeArrowheads="1" noChangeShapeType="1" noTextEdit="1"/>
              </p:cNvSpPr>
              <p:nvPr/>
            </p:nvSpPr>
            <p:spPr>
              <a:xfrm>
                <a:off x="1486694" y="2581711"/>
                <a:ext cx="5790239" cy="487249"/>
              </a:xfrm>
              <a:prstGeom prst="rect">
                <a:avLst/>
              </a:prstGeom>
              <a:blipFill>
                <a:blip r:embed="rId2"/>
                <a:stretch>
                  <a:fillRect l="-1684" t="-10127" b="-29114"/>
                </a:stretch>
              </a:blipFill>
            </p:spPr>
            <p:txBody>
              <a:bodyPr/>
              <a:lstStyle/>
              <a:p>
                <a:r>
                  <a:rPr lang="zh-CN" altLang="en-US">
                    <a:noFill/>
                  </a:rPr>
                  <a:t> </a:t>
                </a:r>
              </a:p>
            </p:txBody>
          </p:sp>
        </mc:Fallback>
      </mc:AlternateContent>
      <p:pic>
        <p:nvPicPr>
          <p:cNvPr id="4" name="24答案.EPS" descr="id:2147492019;FounderCES"/>
          <p:cNvPicPr/>
          <p:nvPr/>
        </p:nvPicPr>
        <p:blipFill>
          <a:blip r:embed="rId3">
            <a:clrChange>
              <a:clrFrom>
                <a:srgbClr val="FFFFFF"/>
              </a:clrFrom>
              <a:clrTo>
                <a:srgbClr val="FFFFFF">
                  <a:alpha val="0"/>
                </a:srgbClr>
              </a:clrTo>
            </a:clrChange>
          </a:blip>
          <a:stretch>
            <a:fillRect/>
          </a:stretch>
        </p:blipFill>
        <p:spPr>
          <a:xfrm>
            <a:off x="550590" y="2716321"/>
            <a:ext cx="798195" cy="284480"/>
          </a:xfrm>
          <a:prstGeom prst="rect">
            <a:avLst/>
          </a:prstGeom>
          <a:solidFill>
            <a:scrgbClr r="0" g="0" b="0">
              <a:alpha val="0"/>
            </a:scrgbClr>
          </a:solidFill>
        </p:spPr>
      </p:pic>
    </p:spTree>
    <p:extLst>
      <p:ext uri="{BB962C8B-B14F-4D97-AF65-F5344CB8AC3E}">
        <p14:creationId xmlns:p14="http://schemas.microsoft.com/office/powerpoint/2010/main" val="194160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6"/>
              <p:cNvSpPr>
                <a:spLocks noGrp="1"/>
              </p:cNvSpPr>
              <p:nvPr>
                <p:ph idx="1"/>
              </p:nvPr>
            </p:nvSpPr>
            <p:spPr>
              <a:xfrm>
                <a:off x="360854" y="746120"/>
                <a:ext cx="11485848" cy="4047134"/>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溶液为无色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一定不存在有色离子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原溶液中加入足量的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溶液不产生沉淀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说明原溶液中不存在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原溶液中加入足量的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溶液产生白色沉淀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再结合实验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则原溶液中一定含有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原溶液中加入足量的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溶液产生白色沉淀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再加稀硝酸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白色沉淀不溶解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该白色沉淀为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原溶液中一定含有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上述分析可知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原溶液中一定含有的离子是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一定不含有的阴离子是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可能含有的离子是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6"/>
              <p:cNvSpPr>
                <a:spLocks noGrp="1" noRot="1" noChangeAspect="1" noMove="1" noResize="1" noEditPoints="1" noAdjustHandles="1" noChangeArrowheads="1" noChangeShapeType="1" noTextEdit="1"/>
              </p:cNvSpPr>
              <p:nvPr>
                <p:ph idx="1"/>
              </p:nvPr>
            </p:nvSpPr>
            <p:spPr>
              <a:xfrm>
                <a:off x="360854" y="746120"/>
                <a:ext cx="11485848" cy="4047134"/>
              </a:xfrm>
              <a:blipFill>
                <a:blip r:embed="rId2"/>
                <a:stretch>
                  <a:fillRect l="-796" r="-849" b="-904"/>
                </a:stretch>
              </a:blipFill>
            </p:spPr>
            <p:txBody>
              <a:bodyPr/>
              <a:lstStyle/>
              <a:p>
                <a:r>
                  <a:rPr lang="zh-CN" altLang="en-US">
                    <a:noFill/>
                  </a:rPr>
                  <a:t> </a:t>
                </a:r>
              </a:p>
            </p:txBody>
          </p:sp>
        </mc:Fallback>
      </mc:AlternateContent>
      <p:pic>
        <p:nvPicPr>
          <p:cNvPr id="4" name="24解析.EPS" descr="id:2147492012;FounderCES"/>
          <p:cNvPicPr/>
          <p:nvPr/>
        </p:nvPicPr>
        <p:blipFill>
          <a:blip r:embed="rId3">
            <a:clrChange>
              <a:clrFrom>
                <a:srgbClr val="FFFFFF"/>
              </a:clrFrom>
              <a:clrTo>
                <a:srgbClr val="FFFFFF">
                  <a:alpha val="0"/>
                </a:srgbClr>
              </a:clrTo>
            </a:clrChange>
          </a:blip>
          <a:stretch>
            <a:fillRect/>
          </a:stretch>
        </p:blipFill>
        <p:spPr>
          <a:xfrm>
            <a:off x="478582" y="908720"/>
            <a:ext cx="991870" cy="353060"/>
          </a:xfrm>
          <a:prstGeom prst="rect">
            <a:avLst/>
          </a:prstGeom>
          <a:solidFill>
            <a:scrgbClr r="0" g="0" b="0">
              <a:alpha val="0"/>
            </a:scrgbClr>
          </a:solidFill>
        </p:spPr>
      </p:pic>
    </p:spTree>
    <p:extLst>
      <p:ext uri="{BB962C8B-B14F-4D97-AF65-F5344CB8AC3E}">
        <p14:creationId xmlns:p14="http://schemas.microsoft.com/office/powerpoint/2010/main" val="9272637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6"/>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有的同学认为实验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可以省略，你认为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正确，说明理由</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79663" y="1925458"/>
            <a:ext cx="7654131" cy="646331"/>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是</a:t>
            </a:r>
            <a:r>
              <a:rPr lang="zh-CN"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根据溶液呈电中性</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原溶液中一定含有</a:t>
            </a:r>
            <a:r>
              <a:rPr lang="en-US" altLang="zh-CN" sz="2400">
                <a:solidFill>
                  <a:srgbClr val="000000"/>
                </a:solidFill>
                <a:cs typeface="Times New Roman" panose="02020603050405020304" pitchFamily="18" charset="0"/>
              </a:rPr>
              <a:t>Cl</a:t>
            </a:r>
            <a:r>
              <a:rPr lang="zh-CN" altLang="zh-CN" sz="2400" baseline="300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4" name="24答案.EPS" descr="id:2147492019;FounderCES"/>
          <p:cNvPicPr/>
          <p:nvPr/>
        </p:nvPicPr>
        <p:blipFill>
          <a:blip r:embed="rId2">
            <a:clrChange>
              <a:clrFrom>
                <a:srgbClr val="FFFFFF"/>
              </a:clrFrom>
              <a:clrTo>
                <a:srgbClr val="FFFFFF">
                  <a:alpha val="0"/>
                </a:srgbClr>
              </a:clrTo>
            </a:clrChange>
          </a:blip>
          <a:stretch>
            <a:fillRect/>
          </a:stretch>
        </p:blipFill>
        <p:spPr>
          <a:xfrm>
            <a:off x="406574" y="2108159"/>
            <a:ext cx="798195" cy="284480"/>
          </a:xfrm>
          <a:prstGeom prst="rect">
            <a:avLst/>
          </a:prstGeom>
          <a:solidFill>
            <a:scrgbClr r="0" g="0" b="0">
              <a:alpha val="0"/>
            </a:scrgbClr>
          </a:solidFill>
        </p:spPr>
      </p:pic>
    </p:spTree>
    <p:extLst>
      <p:ext uri="{BB962C8B-B14F-4D97-AF65-F5344CB8AC3E}">
        <p14:creationId xmlns:p14="http://schemas.microsoft.com/office/powerpoint/2010/main" val="3299404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6"/>
              <p:cNvSpPr>
                <a:spLocks noGrp="1"/>
              </p:cNvSpPr>
              <p:nvPr>
                <p:ph idx="1"/>
              </p:nvPr>
            </p:nvSpPr>
            <p:spPr>
              <a:xfrm>
                <a:off x="360854" y="746120"/>
                <a:ext cx="11485848" cy="345472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溶液为无色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一定不存在有色离子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原溶液中加入足量的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溶液不产生沉淀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说明原溶液中不存在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原溶液中加入足量的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溶液产生白色沉淀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再结合实验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则原溶液中一定含有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原溶液中加入足量的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溶液产生白色沉淀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再加稀硝酸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白色沉淀不溶解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该白色沉淀为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原溶液中一定含有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溶液呈电中性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该溶液中一定存在阴离子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所以实验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可以省略</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6"/>
              <p:cNvSpPr>
                <a:spLocks noGrp="1" noRot="1" noChangeAspect="1" noMove="1" noResize="1" noEditPoints="1" noAdjustHandles="1" noChangeArrowheads="1" noChangeShapeType="1" noTextEdit="1"/>
              </p:cNvSpPr>
              <p:nvPr>
                <p:ph idx="1"/>
              </p:nvPr>
            </p:nvSpPr>
            <p:spPr>
              <a:xfrm>
                <a:off x="360854" y="746120"/>
                <a:ext cx="11485848" cy="3454728"/>
              </a:xfrm>
              <a:blipFill>
                <a:blip r:embed="rId2"/>
                <a:stretch>
                  <a:fillRect l="-796" r="-849" b="-1235"/>
                </a:stretch>
              </a:blipFill>
            </p:spPr>
            <p:txBody>
              <a:bodyPr/>
              <a:lstStyle/>
              <a:p>
                <a:r>
                  <a:rPr lang="zh-CN" altLang="en-US">
                    <a:noFill/>
                  </a:rPr>
                  <a:t> </a:t>
                </a:r>
              </a:p>
            </p:txBody>
          </p:sp>
        </mc:Fallback>
      </mc:AlternateContent>
      <p:pic>
        <p:nvPicPr>
          <p:cNvPr id="3" name="24解析.EPS" descr="id:2147492012;FounderCES"/>
          <p:cNvPicPr/>
          <p:nvPr/>
        </p:nvPicPr>
        <p:blipFill>
          <a:blip r:embed="rId3">
            <a:clrChange>
              <a:clrFrom>
                <a:srgbClr val="FFFFFF"/>
              </a:clrFrom>
              <a:clrTo>
                <a:srgbClr val="FFFFFF">
                  <a:alpha val="0"/>
                </a:srgbClr>
              </a:clrTo>
            </a:clrChange>
          </a:blip>
          <a:stretch>
            <a:fillRect/>
          </a:stretch>
        </p:blipFill>
        <p:spPr>
          <a:xfrm>
            <a:off x="478582" y="908720"/>
            <a:ext cx="991870" cy="353060"/>
          </a:xfrm>
          <a:prstGeom prst="rect">
            <a:avLst/>
          </a:prstGeom>
          <a:solidFill>
            <a:scrgbClr r="0" g="0" b="0">
              <a:alpha val="0"/>
            </a:scrgbClr>
          </a:solidFill>
        </p:spPr>
      </p:pic>
    </p:spTree>
    <p:extLst>
      <p:ext uri="{BB962C8B-B14F-4D97-AF65-F5344CB8AC3E}">
        <p14:creationId xmlns:p14="http://schemas.microsoft.com/office/powerpoint/2010/main" val="294928917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96840" y="836712"/>
            <a:ext cx="11386998" cy="4433724"/>
          </a:xfrm>
          <a:prstGeom prst="rect">
            <a:avLst/>
          </a:prstGeom>
        </p:spPr>
      </p:pic>
      <p:sp>
        <p:nvSpPr>
          <p:cNvPr id="5" name="内容占位符 6"/>
          <p:cNvSpPr>
            <a:spLocks noGrp="1"/>
          </p:cNvSpPr>
          <p:nvPr>
            <p:ph idx="1"/>
          </p:nvPr>
        </p:nvSpPr>
        <p:spPr>
          <a:xfrm>
            <a:off x="360854" y="746120"/>
            <a:ext cx="11485848" cy="4524315"/>
          </a:xfrm>
        </p:spPr>
        <p:txBody>
          <a:bodyPr/>
          <a:lstStyle/>
          <a:p>
            <a:pPr algn="ct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常见离子推断的注意事项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注意有颜色的离子与溶液的颜色是否一致。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根据某现象推断出含有某种离子</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注意该离子是溶液中原有的还是实验操作引入的。</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注意离子共存问题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推断的离子是否能存在于溶液中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要特别注意推断存在的离子与溶液的性质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如酸碱性、氧化性、还原性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是否矛盾。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推断结果中的离子是否能共存于同一溶液中</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提分绝招A.EPS" descr="id:2147492026;FounderCES"/>
          <p:cNvPicPr/>
          <p:nvPr/>
        </p:nvPicPr>
        <p:blipFill>
          <a:blip r:embed="rId3">
            <a:clrChange>
              <a:clrFrom>
                <a:srgbClr val="FFFFFF"/>
              </a:clrFrom>
              <a:clrTo>
                <a:srgbClr val="FFFFFF">
                  <a:alpha val="0"/>
                </a:srgbClr>
              </a:clrTo>
            </a:clrChange>
          </a:blip>
          <a:stretch>
            <a:fillRect/>
          </a:stretch>
        </p:blipFill>
        <p:spPr>
          <a:xfrm>
            <a:off x="478582" y="836712"/>
            <a:ext cx="2008505" cy="457200"/>
          </a:xfrm>
          <a:prstGeom prst="rect">
            <a:avLst/>
          </a:prstGeom>
          <a:solidFill>
            <a:scrgbClr r="0" g="0" b="0">
              <a:alpha val="0"/>
            </a:scrgbClr>
          </a:solidFill>
        </p:spPr>
      </p:pic>
    </p:spTree>
    <p:extLst>
      <p:ext uri="{BB962C8B-B14F-4D97-AF65-F5344CB8AC3E}">
        <p14:creationId xmlns:p14="http://schemas.microsoft.com/office/powerpoint/2010/main" val="34450647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6"/>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由</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信息书写氧化还原反应方程式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由氧化还原反应体系中的物质书写反应方程式的步骤及注意事项如下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92033;FounderCES"/>
          <p:cNvPicPr/>
          <p:nvPr/>
        </p:nvPicPr>
        <p:blipFill>
          <a:blip r:embed="rId2">
            <a:clrChange>
              <a:clrFrom>
                <a:srgbClr val="FFFFFF"/>
              </a:clrFrom>
              <a:clrTo>
                <a:srgbClr val="FFFFFF">
                  <a:alpha val="0"/>
                </a:srgbClr>
              </a:clrTo>
            </a:clrChange>
          </a:blip>
          <a:stretch>
            <a:fillRect/>
          </a:stretch>
        </p:blipFill>
        <p:spPr>
          <a:xfrm>
            <a:off x="371108" y="980728"/>
            <a:ext cx="883920" cy="310515"/>
          </a:xfrm>
          <a:prstGeom prst="rect">
            <a:avLst/>
          </a:prstGeom>
          <a:solidFill>
            <a:scrgbClr r="0" g="0" b="0">
              <a:alpha val="0"/>
            </a:scrgbClr>
          </a:solidFill>
        </p:spPr>
      </p:pic>
      <p:graphicFrame>
        <p:nvGraphicFramePr>
          <p:cNvPr id="2" name="表格 1"/>
          <p:cNvGraphicFramePr>
            <a:graphicFrameLocks noGrp="1"/>
          </p:cNvGraphicFramePr>
          <p:nvPr>
            <p:extLst>
              <p:ext uri="{D42A27DB-BD31-4B8C-83A1-F6EECF244321}">
                <p14:modId xmlns:p14="http://schemas.microsoft.com/office/powerpoint/2010/main" val="3134748600"/>
              </p:ext>
            </p:extLst>
          </p:nvPr>
        </p:nvGraphicFramePr>
        <p:xfrm>
          <a:off x="334566" y="1964784"/>
          <a:ext cx="11512136" cy="3840480"/>
        </p:xfrm>
        <a:graphic>
          <a:graphicData uri="http://schemas.openxmlformats.org/drawingml/2006/table">
            <a:tbl>
              <a:tblPr firstRow="1" firstCol="1" bandRow="1"/>
              <a:tblGrid>
                <a:gridCol w="2217238">
                  <a:extLst>
                    <a:ext uri="{9D8B030D-6E8A-4147-A177-3AD203B41FA5}">
                      <a16:colId xmlns:a16="http://schemas.microsoft.com/office/drawing/2014/main" val="1792234967"/>
                    </a:ext>
                  </a:extLst>
                </a:gridCol>
                <a:gridCol w="9294898">
                  <a:extLst>
                    <a:ext uri="{9D8B030D-6E8A-4147-A177-3AD203B41FA5}">
                      <a16:colId xmlns:a16="http://schemas.microsoft.com/office/drawing/2014/main" val="2692278640"/>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解题步骤</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解题注意事项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113400320"/>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第一步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分析物质的氧化性及还原性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根据化合价把元素化合价高的粒子及元素化合价低的粒子分成两类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并比较氧化性粒子的氧化性强弱及还原性粒子的还原性强弱</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04042428"/>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第二步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书写反应的主体反应物及产物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依据</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两强生两弱原理</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把氧化性强的粒子与还原性强的粒子作为反应物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把氧化性弱的粒子与还原性弱的粒子作为生成物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10629549"/>
                  </a:ext>
                </a:extLst>
              </a:tr>
            </a:tbl>
          </a:graphicData>
        </a:graphic>
      </p:graphicFrame>
    </p:spTree>
    <p:extLst>
      <p:ext uri="{BB962C8B-B14F-4D97-AF65-F5344CB8AC3E}">
        <p14:creationId xmlns:p14="http://schemas.microsoft.com/office/powerpoint/2010/main" val="21805574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381913001"/>
              </p:ext>
            </p:extLst>
          </p:nvPr>
        </p:nvGraphicFramePr>
        <p:xfrm>
          <a:off x="334566" y="836712"/>
          <a:ext cx="11593288" cy="5486400"/>
        </p:xfrm>
        <a:graphic>
          <a:graphicData uri="http://schemas.openxmlformats.org/drawingml/2006/table">
            <a:tbl>
              <a:tblPr firstRow="1" firstCol="1" bandRow="1"/>
              <a:tblGrid>
                <a:gridCol w="720080">
                  <a:extLst>
                    <a:ext uri="{9D8B030D-6E8A-4147-A177-3AD203B41FA5}">
                      <a16:colId xmlns:a16="http://schemas.microsoft.com/office/drawing/2014/main" val="2168700216"/>
                    </a:ext>
                  </a:extLst>
                </a:gridCol>
                <a:gridCol w="5190706">
                  <a:extLst>
                    <a:ext uri="{9D8B030D-6E8A-4147-A177-3AD203B41FA5}">
                      <a16:colId xmlns:a16="http://schemas.microsoft.com/office/drawing/2014/main" val="477574930"/>
                    </a:ext>
                  </a:extLst>
                </a:gridCol>
                <a:gridCol w="5682502">
                  <a:extLst>
                    <a:ext uri="{9D8B030D-6E8A-4147-A177-3AD203B41FA5}">
                      <a16:colId xmlns:a16="http://schemas.microsoft.com/office/drawing/2014/main" val="2200598477"/>
                    </a:ext>
                  </a:extLst>
                </a:gridCol>
              </a:tblGrid>
              <a:tr h="1534983">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微</a:t>
                      </a:r>
                      <a:r>
                        <a:rPr lang="en-US" alt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观</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47313435"/>
                  </a:ext>
                </a:extLst>
              </a:tr>
              <a:tr h="1887194">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化合价升高</a:t>
                      </a:r>
                      <a:r>
                        <a:rPr lang="zh-CN"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失去电子</a:t>
                      </a:r>
                      <a:r>
                        <a:rPr lang="zh-CN"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发生氧化</a:t>
                      </a:r>
                      <a:r>
                        <a:rPr lang="zh-CN" sz="2400" b="1" spc="-100" baseline="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a:t>
                      </a:r>
                      <a:endParaRPr lang="en-US" altLang="zh-CN" sz="2400" b="1" spc="-100" baseline="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pc="-100" baseline="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pc="-100" baseline="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zh-CN"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化合价降低</a:t>
                      </a:r>
                      <a:r>
                        <a:rPr lang="zh-CN"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得到电子</a:t>
                      </a:r>
                      <a:r>
                        <a:rPr lang="zh-CN" sz="2400" b="1"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发生还原反应</a:t>
                      </a:r>
                      <a:endParaRPr lang="zh-CN"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化合价升高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电子对偏离</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发生氧化</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化合价降低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电子对偏向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发生还原反应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96039810"/>
                  </a:ext>
                </a:extLst>
              </a:tr>
            </a:tbl>
          </a:graphicData>
        </a:graphic>
      </p:graphicFrame>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2062758" y="1124744"/>
            <a:ext cx="2523898" cy="2226186"/>
          </a:xfrm>
          <a:prstGeom prst="rect">
            <a:avLst/>
          </a:prstGeom>
        </p:spPr>
      </p:pic>
      <p:pic>
        <p:nvPicPr>
          <p:cNvPr id="7" name="图片 6"/>
          <p:cNvPicPr>
            <a:picLocks noChangeAspect="1"/>
          </p:cNvPicPr>
          <p:nvPr/>
        </p:nvPicPr>
        <p:blipFill>
          <a:blip r:embed="rId3">
            <a:clrChange>
              <a:clrFrom>
                <a:srgbClr val="FFFFFF"/>
              </a:clrFrom>
              <a:clrTo>
                <a:srgbClr val="FFFFFF">
                  <a:alpha val="0"/>
                </a:srgbClr>
              </a:clrTo>
            </a:clrChange>
          </a:blip>
          <a:stretch>
            <a:fillRect/>
          </a:stretch>
        </p:blipFill>
        <p:spPr>
          <a:xfrm>
            <a:off x="7607374" y="1124744"/>
            <a:ext cx="2790462" cy="2193658"/>
          </a:xfrm>
          <a:prstGeom prst="rect">
            <a:avLst/>
          </a:prstGeom>
        </p:spPr>
      </p:pic>
      <p:pic>
        <p:nvPicPr>
          <p:cNvPr id="8" name="图片 7"/>
          <p:cNvPicPr>
            <a:picLocks noChangeAspect="1"/>
          </p:cNvPicPr>
          <p:nvPr/>
        </p:nvPicPr>
        <p:blipFill>
          <a:blip r:embed="rId4">
            <a:clrChange>
              <a:clrFrom>
                <a:srgbClr val="FFFFFF"/>
              </a:clrFrom>
              <a:clrTo>
                <a:srgbClr val="FFFFFF">
                  <a:alpha val="0"/>
                </a:srgbClr>
              </a:clrTo>
            </a:clrChange>
          </a:blip>
          <a:stretch>
            <a:fillRect/>
          </a:stretch>
        </p:blipFill>
        <p:spPr>
          <a:xfrm>
            <a:off x="1702718" y="4190146"/>
            <a:ext cx="3636818" cy="1361839"/>
          </a:xfrm>
          <a:prstGeom prst="rect">
            <a:avLst/>
          </a:prstGeom>
        </p:spPr>
      </p:pic>
      <p:pic>
        <p:nvPicPr>
          <p:cNvPr id="9" name="图片 8"/>
          <p:cNvPicPr>
            <a:picLocks noChangeAspect="1"/>
          </p:cNvPicPr>
          <p:nvPr/>
        </p:nvPicPr>
        <p:blipFill>
          <a:blip r:embed="rId5">
            <a:clrChange>
              <a:clrFrom>
                <a:srgbClr val="FFFFFF"/>
              </a:clrFrom>
              <a:clrTo>
                <a:srgbClr val="FFFFFF">
                  <a:alpha val="0"/>
                </a:srgbClr>
              </a:clrTo>
            </a:clrChange>
          </a:blip>
          <a:stretch>
            <a:fillRect/>
          </a:stretch>
        </p:blipFill>
        <p:spPr>
          <a:xfrm>
            <a:off x="7621685" y="4258889"/>
            <a:ext cx="3298326" cy="1330351"/>
          </a:xfrm>
          <a:prstGeom prst="rect">
            <a:avLst/>
          </a:prstGeom>
        </p:spPr>
      </p:pic>
    </p:spTree>
    <p:extLst>
      <p:ext uri="{BB962C8B-B14F-4D97-AF65-F5344CB8AC3E}">
        <p14:creationId xmlns:p14="http://schemas.microsoft.com/office/powerpoint/2010/main" val="184658243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589233371"/>
              </p:ext>
            </p:extLst>
          </p:nvPr>
        </p:nvGraphicFramePr>
        <p:xfrm>
          <a:off x="478582" y="908720"/>
          <a:ext cx="11305256" cy="2743200"/>
        </p:xfrm>
        <a:graphic>
          <a:graphicData uri="http://schemas.openxmlformats.org/drawingml/2006/table">
            <a:tbl>
              <a:tblPr firstRow="1" firstCol="1" bandRow="1"/>
              <a:tblGrid>
                <a:gridCol w="3528392">
                  <a:extLst>
                    <a:ext uri="{9D8B030D-6E8A-4147-A177-3AD203B41FA5}">
                      <a16:colId xmlns:a16="http://schemas.microsoft.com/office/drawing/2014/main" val="3953668916"/>
                    </a:ext>
                  </a:extLst>
                </a:gridCol>
                <a:gridCol w="7776864">
                  <a:extLst>
                    <a:ext uri="{9D8B030D-6E8A-4147-A177-3AD203B41FA5}">
                      <a16:colId xmlns:a16="http://schemas.microsoft.com/office/drawing/2014/main" val="2367395279"/>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解题步骤</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解题注意事项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079979067"/>
                  </a:ext>
                </a:extLst>
              </a:tr>
              <a:tr h="0">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第三步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配平反应主体物质的化学计量数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根据得失电子守恒配平主体物质的化学计量数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57010422"/>
                  </a:ext>
                </a:extLst>
              </a:tr>
              <a:tr h="0">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第四步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配平其他物质的化学计量数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根据原子守恒、电荷守恒配平其他物质的化学计量数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7621513"/>
                  </a:ext>
                </a:extLst>
              </a:tr>
            </a:tbl>
          </a:graphicData>
        </a:graphic>
      </p:graphicFrame>
    </p:spTree>
    <p:extLst>
      <p:ext uri="{BB962C8B-B14F-4D97-AF65-F5344CB8AC3E}">
        <p14:creationId xmlns:p14="http://schemas.microsoft.com/office/powerpoint/2010/main" val="19330575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55516" y="825042"/>
            <a:ext cx="11386998" cy="3828094"/>
          </a:xfrm>
          <a:prstGeom prst="rect">
            <a:avLst/>
          </a:prstGeom>
        </p:spPr>
      </p:pic>
      <p:sp>
        <p:nvSpPr>
          <p:cNvPr id="5" name="内容占位符 6"/>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缺项型配平方法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第一步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化合价升降法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配平含有变价元素的物质的化学计量数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此时先不考虑其他元素是否配平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第二步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由原子守恒、电荷守恒确定未知物。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第三步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判断生成物或生成的离子与溶液中其他物质或离子是否反应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写出离子方程式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标注参与反应的离子的化学计量数。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第四步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再次利用原子守恒、电荷守恒确定未知物及其化学计量数</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2048;FounderCES"/>
          <p:cNvPicPr/>
          <p:nvPr/>
        </p:nvPicPr>
        <p:blipFill>
          <a:blip r:embed="rId3">
            <a:clrChange>
              <a:clrFrom>
                <a:srgbClr val="FFFFFF"/>
              </a:clrFrom>
              <a:clrTo>
                <a:srgbClr val="FFFFFF">
                  <a:alpha val="0"/>
                </a:srgbClr>
              </a:clrTo>
            </a:clrChange>
          </a:blip>
          <a:stretch>
            <a:fillRect/>
          </a:stretch>
        </p:blipFill>
        <p:spPr>
          <a:xfrm>
            <a:off x="360854" y="836712"/>
            <a:ext cx="1808480" cy="422275"/>
          </a:xfrm>
          <a:prstGeom prst="rect">
            <a:avLst/>
          </a:prstGeom>
          <a:solidFill>
            <a:scrgbClr r="0" g="0" b="0">
              <a:alpha val="0"/>
            </a:scrgbClr>
          </a:solidFill>
        </p:spPr>
      </p:pic>
    </p:spTree>
    <p:extLst>
      <p:ext uri="{BB962C8B-B14F-4D97-AF65-F5344CB8AC3E}">
        <p14:creationId xmlns:p14="http://schemas.microsoft.com/office/powerpoint/2010/main" val="58892948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97394" y="836712"/>
            <a:ext cx="11593288" cy="2376264"/>
          </a:xfrm>
          <a:prstGeom prst="rect">
            <a:avLst/>
          </a:prstGeom>
        </p:spPr>
      </p:pic>
      <p:sp>
        <p:nvSpPr>
          <p:cNvPr id="5" name="内容占位符 6"/>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缺项型氧化还原反应方程式配平的补项</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580402294"/>
              </p:ext>
            </p:extLst>
          </p:nvPr>
        </p:nvGraphicFramePr>
        <p:xfrm>
          <a:off x="360887" y="1412776"/>
          <a:ext cx="11494959" cy="1645920"/>
        </p:xfrm>
        <a:graphic>
          <a:graphicData uri="http://schemas.openxmlformats.org/drawingml/2006/table">
            <a:tbl>
              <a:tblPr firstRow="1" firstCol="1" bandRow="1"/>
              <a:tblGrid>
                <a:gridCol w="1701871">
                  <a:extLst>
                    <a:ext uri="{9D8B030D-6E8A-4147-A177-3AD203B41FA5}">
                      <a16:colId xmlns:a16="http://schemas.microsoft.com/office/drawing/2014/main" val="838191991"/>
                    </a:ext>
                  </a:extLst>
                </a:gridCol>
                <a:gridCol w="9793088">
                  <a:extLst>
                    <a:ext uri="{9D8B030D-6E8A-4147-A177-3AD203B41FA5}">
                      <a16:colId xmlns:a16="http://schemas.microsoft.com/office/drawing/2014/main" val="3476549565"/>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补项原则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52447194"/>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酸性条件下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氢</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或多</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氧</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氧</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水</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05169374"/>
                  </a:ext>
                </a:extLst>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碱性条件下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氢</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或多</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氧</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水</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氧</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44210549"/>
                  </a:ext>
                </a:extLst>
              </a:tr>
            </a:tbl>
          </a:graphicData>
        </a:graphic>
      </p:graphicFrame>
    </p:spTree>
    <p:extLst>
      <p:ext uri="{BB962C8B-B14F-4D97-AF65-F5344CB8AC3E}">
        <p14:creationId xmlns:p14="http://schemas.microsoft.com/office/powerpoint/2010/main" val="365663960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6"/>
              <p:cNvSpPr>
                <a:spLocks noGrp="1"/>
              </p:cNvSpPr>
              <p:nvPr>
                <p:ph idx="1"/>
              </p:nvPr>
            </p:nvSpPr>
            <p:spPr>
              <a:xfrm>
                <a:off x="360854" y="746120"/>
                <a:ext cx="11485848" cy="1801327"/>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根据下列各组信息，完成有关问题：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，回答下列问题。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还原产物是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mc:Choice>
        <mc:Fallback xmlns="">
          <p:sp>
            <p:nvSpPr>
              <p:cNvPr id="5" name="内容占位符 6"/>
              <p:cNvSpPr>
                <a:spLocks noGrp="1" noRot="1" noChangeAspect="1" noMove="1" noResize="1" noEditPoints="1" noAdjustHandles="1" noChangeArrowheads="1" noChangeShapeType="1" noTextEdit="1"/>
              </p:cNvSpPr>
              <p:nvPr>
                <p:ph idx="1"/>
              </p:nvPr>
            </p:nvSpPr>
            <p:spPr>
              <a:xfrm>
                <a:off x="360854" y="746120"/>
                <a:ext cx="11485848" cy="1801327"/>
              </a:xfrm>
              <a:blipFill>
                <a:blip r:embed="rId2"/>
                <a:stretch>
                  <a:fillRect l="-796" b="-5743"/>
                </a:stretch>
              </a:blipFill>
            </p:spPr>
            <p:txBody>
              <a:bodyPr/>
              <a:lstStyle/>
              <a:p>
                <a:r>
                  <a:rPr lang="zh-CN" altLang="en-US">
                    <a:noFill/>
                  </a:rPr>
                  <a:t> </a:t>
                </a:r>
              </a:p>
            </p:txBody>
          </p:sp>
        </mc:Fallback>
      </mc:AlternateContent>
      <p:pic>
        <p:nvPicPr>
          <p:cNvPr id="3" name="24答案.EPS" descr="id:2147492077;FounderCES"/>
          <p:cNvPicPr/>
          <p:nvPr/>
        </p:nvPicPr>
        <p:blipFill>
          <a:blip r:embed="rId3">
            <a:clrChange>
              <a:clrFrom>
                <a:srgbClr val="FFFFFF"/>
              </a:clrFrom>
              <a:clrTo>
                <a:srgbClr val="FFFFFF">
                  <a:alpha val="0"/>
                </a:srgbClr>
              </a:clrTo>
            </a:clrChange>
          </a:blip>
          <a:stretch>
            <a:fillRect/>
          </a:stretch>
        </p:blipFill>
        <p:spPr>
          <a:xfrm>
            <a:off x="478582" y="2741106"/>
            <a:ext cx="870585" cy="310515"/>
          </a:xfrm>
          <a:prstGeom prst="rect">
            <a:avLst/>
          </a:prstGeom>
          <a:solidFill>
            <a:scrgbClr r="0" g="0" b="0">
              <a:alpha val="0"/>
            </a:scrgbClr>
          </a:solidFill>
        </p:spPr>
      </p:pic>
      <p:sp>
        <p:nvSpPr>
          <p:cNvPr id="2" name="矩形 1"/>
          <p:cNvSpPr/>
          <p:nvPr/>
        </p:nvSpPr>
        <p:spPr>
          <a:xfrm>
            <a:off x="1486694" y="2665530"/>
            <a:ext cx="748923" cy="461665"/>
          </a:xfrm>
          <a:prstGeom prst="rect">
            <a:avLst/>
          </a:prstGeom>
        </p:spPr>
        <p:txBody>
          <a:bodyPr wrap="none">
            <a:spAutoFit/>
          </a:bodyPr>
          <a:lstStyle/>
          <a:p>
            <a:r>
              <a:rPr lang="en-US" altLang="zh-CN" sz="2400">
                <a:solidFill>
                  <a:srgbClr val="000000"/>
                </a:solidFill>
              </a:rPr>
              <a:t>NO</a:t>
            </a:r>
            <a:r>
              <a:rPr lang="en-US" altLang="zh-CN" sz="2400" baseline="-25000">
                <a:solidFill>
                  <a:srgbClr val="000000"/>
                </a:solidFill>
              </a:rPr>
              <a:t>2</a:t>
            </a:r>
            <a:endParaRPr lang="zh-CN" altLang="en-US"/>
          </a:p>
        </p:txBody>
      </p:sp>
      <mc:AlternateContent xmlns:mc="http://schemas.openxmlformats.org/markup-compatibility/2006" xmlns:a14="http://schemas.microsoft.com/office/drawing/2010/main">
        <mc:Choice Requires="a14">
          <p:sp>
            <p:nvSpPr>
              <p:cNvPr id="4" name="矩形 3"/>
              <p:cNvSpPr/>
              <p:nvPr/>
            </p:nvSpPr>
            <p:spPr>
              <a:xfrm>
                <a:off x="343274" y="3068960"/>
                <a:ext cx="11503427" cy="1871218"/>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在反应</a:t>
                </a:r>
                <a:r>
                  <a:rPr lang="en-US" altLang="zh-CN" sz="2400">
                    <a:solidFill>
                      <a:srgbClr val="000000"/>
                    </a:solidFill>
                    <a:cs typeface="Times New Roman" panose="02020603050405020304" pitchFamily="18" charset="0"/>
                  </a:rPr>
                  <a:t>Cu</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4HNO</a:t>
                </a:r>
                <a:r>
                  <a:rPr lang="en-US" altLang="zh-CN" sz="2400" baseline="-250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浓</a:t>
                </a:r>
                <a:r>
                  <a:rPr lang="en-US" altLang="zh-CN" sz="2400">
                    <a:solidFill>
                      <a:srgbClr val="000000"/>
                    </a:solidFill>
                    <a:latin typeface="宋体" panose="02010600030101010101" pitchFamily="2" charset="-122"/>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a:solidFill>
                                  <a:srgbClr val="000000"/>
                                </a:solidFill>
                                <a:latin typeface="Cambria Math" panose="02040503050406030204" pitchFamily="18" charset="0"/>
                                <a:cs typeface="Times New Roman" panose="02020603050405020304" pitchFamily="18" charset="0"/>
                              </a:rPr>
                              <m:t>            </m:t>
                            </m:r>
                          </m:e>
                        </m:bar>
                      </m:num>
                      <m:den>
                        <m:r>
                          <a:rPr lang="en-US" altLang="zh-CN" sz="2400" b="1" i="1" smtClean="0">
                            <a:solidFill>
                              <a:srgbClr val="000000"/>
                            </a:solidFill>
                            <a:latin typeface="Cambria Math" panose="02040503050406030204" pitchFamily="18" charset="0"/>
                            <a:cs typeface="Times New Roman" panose="02020603050405020304" pitchFamily="18" charset="0"/>
                          </a:rPr>
                          <m:t> </m:t>
                        </m:r>
                      </m:den>
                    </m:f>
                  </m:oMath>
                </a14:m>
                <a:r>
                  <a:rPr lang="en-US" altLang="zh-CN" sz="2400">
                    <a:solidFill>
                      <a:srgbClr val="000000"/>
                    </a:solidFill>
                    <a:cs typeface="Times New Roman" panose="02020603050405020304" pitchFamily="18" charset="0"/>
                  </a:rPr>
                  <a:t>Cu</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NO</a:t>
                </a:r>
                <a:r>
                  <a:rPr lang="en-US" altLang="zh-CN" sz="2400" baseline="-250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2NO</a:t>
                </a:r>
                <a:r>
                  <a:rPr lang="en-US" altLang="zh-CN" sz="2400" baseline="-25000">
                    <a:solidFill>
                      <a:srgbClr val="000000"/>
                    </a:solidFill>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O</a:t>
                </a:r>
                <a:r>
                  <a:rPr lang="zh-CN" altLang="zh-CN" sz="2400">
                    <a:solidFill>
                      <a:srgbClr val="000000"/>
                    </a:solidFill>
                    <a:ea typeface="楷体" panose="02010609060101010101" pitchFamily="49" charset="-122"/>
                    <a:cs typeface="Times New Roman" panose="02020603050405020304" pitchFamily="18" charset="0"/>
                  </a:rPr>
                  <a:t>中</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N</a:t>
                </a:r>
                <a:r>
                  <a:rPr lang="zh-CN" altLang="zh-CN" sz="2400">
                    <a:solidFill>
                      <a:srgbClr val="000000"/>
                    </a:solidFill>
                    <a:ea typeface="楷体" panose="02010609060101010101" pitchFamily="49" charset="-122"/>
                    <a:cs typeface="Times New Roman" panose="02020603050405020304" pitchFamily="18" charset="0"/>
                  </a:rPr>
                  <a:t>元素的化合价由反应前</a:t>
                </a:r>
                <a:r>
                  <a:rPr lang="en-US" altLang="zh-CN" sz="2400">
                    <a:solidFill>
                      <a:srgbClr val="000000"/>
                    </a:solidFill>
                    <a:cs typeface="Times New Roman" panose="02020603050405020304" pitchFamily="18" charset="0"/>
                  </a:rPr>
                  <a:t>HNO</a:t>
                </a:r>
                <a:r>
                  <a:rPr lang="en-US" altLang="zh-CN" sz="2400" baseline="-250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浓</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中的</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5</a:t>
                </a:r>
                <a:r>
                  <a:rPr lang="zh-CN" altLang="zh-CN" sz="2400">
                    <a:solidFill>
                      <a:srgbClr val="000000"/>
                    </a:solidFill>
                    <a:ea typeface="楷体" panose="02010609060101010101" pitchFamily="49" charset="-122"/>
                    <a:cs typeface="Times New Roman" panose="02020603050405020304" pitchFamily="18" charset="0"/>
                  </a:rPr>
                  <a:t>价变为反应后</a:t>
                </a:r>
                <a:r>
                  <a:rPr lang="en-US" altLang="zh-CN" sz="2400">
                    <a:solidFill>
                      <a:srgbClr val="000000"/>
                    </a:solidFill>
                    <a:cs typeface="Times New Roman" panose="02020603050405020304" pitchFamily="18" charset="0"/>
                  </a:rPr>
                  <a:t>NO</a:t>
                </a:r>
                <a:r>
                  <a:rPr lang="en-US" altLang="zh-CN" sz="2400" baseline="-250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中的</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4</a:t>
                </a:r>
                <a:r>
                  <a:rPr lang="zh-CN" altLang="zh-CN" sz="2400">
                    <a:solidFill>
                      <a:srgbClr val="000000"/>
                    </a:solidFill>
                    <a:ea typeface="楷体" panose="02010609060101010101" pitchFamily="49" charset="-122"/>
                    <a:cs typeface="Times New Roman" panose="02020603050405020304" pitchFamily="18" charset="0"/>
                  </a:rPr>
                  <a:t>价</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化合价降低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得到电子</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被还原</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所以</a:t>
                </a:r>
                <a:r>
                  <a:rPr lang="en-US" altLang="zh-CN" sz="2400">
                    <a:solidFill>
                      <a:srgbClr val="000000"/>
                    </a:solidFill>
                    <a:cs typeface="Times New Roman" panose="02020603050405020304" pitchFamily="18" charset="0"/>
                  </a:rPr>
                  <a:t>NO</a:t>
                </a:r>
                <a:r>
                  <a:rPr lang="en-US" altLang="zh-CN" sz="2400" baseline="-250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是还原产物。</a:t>
                </a:r>
                <a:endParaRPr lang="zh-CN" altLang="zh-CN" sz="1050">
                  <a:solidFill>
                    <a:srgbClr val="000000"/>
                  </a:solidFill>
                  <a:cs typeface="Times New Roman" panose="02020603050405020304" pitchFamily="18" charset="0"/>
                </a:endParaRPr>
              </a:p>
            </p:txBody>
          </p:sp>
        </mc:Choice>
        <mc:Fallback xmlns="">
          <p:sp>
            <p:nvSpPr>
              <p:cNvPr id="4" name="矩形 3"/>
              <p:cNvSpPr>
                <a:spLocks noRot="1" noChangeAspect="1" noMove="1" noResize="1" noEditPoints="1" noAdjustHandles="1" noChangeArrowheads="1" noChangeShapeType="1" noTextEdit="1"/>
              </p:cNvSpPr>
              <p:nvPr/>
            </p:nvSpPr>
            <p:spPr>
              <a:xfrm>
                <a:off x="343274" y="3068960"/>
                <a:ext cx="11503427" cy="1871218"/>
              </a:xfrm>
              <a:prstGeom prst="rect">
                <a:avLst/>
              </a:prstGeom>
              <a:blipFill>
                <a:blip r:embed="rId4"/>
                <a:stretch>
                  <a:fillRect l="-795" r="-848" b="-3257"/>
                </a:stretch>
              </a:blipFill>
            </p:spPr>
            <p:txBody>
              <a:bodyPr/>
              <a:lstStyle/>
              <a:p>
                <a:r>
                  <a:rPr lang="zh-CN" altLang="en-US">
                    <a:noFill/>
                  </a:rPr>
                  <a:t> </a:t>
                </a:r>
              </a:p>
            </p:txBody>
          </p:sp>
        </mc:Fallback>
      </mc:AlternateContent>
      <p:pic>
        <p:nvPicPr>
          <p:cNvPr id="6" name="24解析.EPS" descr="id:2147492070;FounderCES"/>
          <p:cNvPicPr/>
          <p:nvPr/>
        </p:nvPicPr>
        <p:blipFill>
          <a:blip r:embed="rId5">
            <a:clrChange>
              <a:clrFrom>
                <a:srgbClr val="FFFFFF"/>
              </a:clrFrom>
              <a:clrTo>
                <a:srgbClr val="FFFFFF">
                  <a:alpha val="0"/>
                </a:srgbClr>
              </a:clrTo>
            </a:clrChange>
          </a:blip>
          <a:stretch>
            <a:fillRect/>
          </a:stretch>
        </p:blipFill>
        <p:spPr>
          <a:xfrm>
            <a:off x="474223" y="3317735"/>
            <a:ext cx="822325" cy="292735"/>
          </a:xfrm>
          <a:prstGeom prst="rect">
            <a:avLst/>
          </a:prstGeom>
          <a:solidFill>
            <a:scrgbClr r="0" g="0" b="0">
              <a:alpha val="0"/>
            </a:scrgbClr>
          </a:solidFill>
        </p:spPr>
      </p:pic>
    </p:spTree>
    <p:extLst>
      <p:ext uri="{BB962C8B-B14F-4D97-AF65-F5344CB8AC3E}">
        <p14:creationId xmlns:p14="http://schemas.microsoft.com/office/powerpoint/2010/main" val="1637916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6"/>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未被还原的硝酸与所有参加反应的硝酸的质量之比为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2077;FounderCES"/>
          <p:cNvPicPr/>
          <p:nvPr/>
        </p:nvPicPr>
        <p:blipFill>
          <a:blip r:embed="rId2">
            <a:clrChange>
              <a:clrFrom>
                <a:srgbClr val="FFFFFF"/>
              </a:clrFrom>
              <a:clrTo>
                <a:srgbClr val="FFFFFF">
                  <a:alpha val="0"/>
                </a:srgbClr>
              </a:clrTo>
            </a:clrChange>
          </a:blip>
          <a:stretch>
            <a:fillRect/>
          </a:stretch>
        </p:blipFill>
        <p:spPr>
          <a:xfrm>
            <a:off x="509526" y="1516647"/>
            <a:ext cx="870585" cy="310515"/>
          </a:xfrm>
          <a:prstGeom prst="rect">
            <a:avLst/>
          </a:prstGeom>
          <a:solidFill>
            <a:scrgbClr r="0" g="0" b="0">
              <a:alpha val="0"/>
            </a:scrgbClr>
          </a:solidFill>
        </p:spPr>
      </p:pic>
      <p:sp>
        <p:nvSpPr>
          <p:cNvPr id="2" name="矩形 1"/>
          <p:cNvSpPr/>
          <p:nvPr/>
        </p:nvSpPr>
        <p:spPr>
          <a:xfrm>
            <a:off x="1558702" y="1441071"/>
            <a:ext cx="801823" cy="461665"/>
          </a:xfrm>
          <a:prstGeom prst="rect">
            <a:avLst/>
          </a:prstGeom>
        </p:spPr>
        <p:txBody>
          <a:bodyPr wrap="none">
            <a:spAutoFit/>
          </a:bodyPr>
          <a:lstStyle/>
          <a:p>
            <a:r>
              <a:rPr lang="en-US" altLang="zh-CN" sz="2400">
                <a:solidFill>
                  <a:srgbClr val="000000"/>
                </a:solidFill>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rPr>
              <a:t>2</a:t>
            </a:r>
            <a:endParaRPr lang="zh-CN" altLang="en-US"/>
          </a:p>
        </p:txBody>
      </p:sp>
      <p:sp>
        <p:nvSpPr>
          <p:cNvPr id="4" name="矩形 3"/>
          <p:cNvSpPr/>
          <p:nvPr/>
        </p:nvSpPr>
        <p:spPr>
          <a:xfrm>
            <a:off x="360854" y="1988840"/>
            <a:ext cx="11485848" cy="1200329"/>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在</a:t>
            </a:r>
            <a:r>
              <a:rPr lang="zh-CN" altLang="zh-CN" sz="2400">
                <a:solidFill>
                  <a:srgbClr val="000000"/>
                </a:solidFill>
                <a:ea typeface="楷体" panose="02010609060101010101" pitchFamily="49" charset="-122"/>
                <a:cs typeface="Times New Roman" panose="02020603050405020304" pitchFamily="18" charset="0"/>
              </a:rPr>
              <a:t>参加反应的</a:t>
            </a:r>
            <a:r>
              <a:rPr lang="en-US" altLang="zh-CN" sz="2400">
                <a:solidFill>
                  <a:srgbClr val="000000"/>
                </a:solidFill>
                <a:cs typeface="Times New Roman" panose="02020603050405020304" pitchFamily="18" charset="0"/>
              </a:rPr>
              <a:t>4</a:t>
            </a:r>
            <a:r>
              <a:rPr lang="zh-CN" altLang="zh-CN" sz="2400">
                <a:solidFill>
                  <a:srgbClr val="000000"/>
                </a:solidFill>
                <a:ea typeface="楷体" panose="02010609060101010101" pitchFamily="49" charset="-122"/>
                <a:cs typeface="Times New Roman" panose="02020603050405020304" pitchFamily="18" charset="0"/>
              </a:rPr>
              <a:t>个</a:t>
            </a:r>
            <a:r>
              <a:rPr lang="en-US" altLang="zh-CN" sz="2400">
                <a:solidFill>
                  <a:srgbClr val="000000"/>
                </a:solidFill>
                <a:cs typeface="Times New Roman" panose="02020603050405020304" pitchFamily="18" charset="0"/>
              </a:rPr>
              <a:t>HNO</a:t>
            </a:r>
            <a:r>
              <a:rPr lang="en-US" altLang="zh-CN" sz="2400" baseline="-25000">
                <a:solidFill>
                  <a:srgbClr val="000000"/>
                </a:solidFill>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中</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有</a:t>
            </a:r>
            <a:r>
              <a:rPr lang="en-US" altLang="zh-CN" sz="24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个作氧化剂表现氧化性</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有</a:t>
            </a:r>
            <a:r>
              <a:rPr lang="en-US" altLang="zh-CN" sz="24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个起酸的作用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故未被还原的硝酸与所有参加反应的硝酸的质量之比为</a:t>
            </a: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4</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6" name="24解析.EPS" descr="id:2147492070;FounderCES"/>
          <p:cNvPicPr/>
          <p:nvPr/>
        </p:nvPicPr>
        <p:blipFill>
          <a:blip r:embed="rId3">
            <a:clrChange>
              <a:clrFrom>
                <a:srgbClr val="FFFFFF"/>
              </a:clrFrom>
              <a:clrTo>
                <a:srgbClr val="FFFFFF">
                  <a:alpha val="0"/>
                </a:srgbClr>
              </a:clrTo>
            </a:clrChange>
          </a:blip>
          <a:stretch>
            <a:fillRect/>
          </a:stretch>
        </p:blipFill>
        <p:spPr>
          <a:xfrm>
            <a:off x="482849" y="2192273"/>
            <a:ext cx="822325" cy="292735"/>
          </a:xfrm>
          <a:prstGeom prst="rect">
            <a:avLst/>
          </a:prstGeom>
          <a:solidFill>
            <a:scrgbClr r="0" g="0" b="0">
              <a:alpha val="0"/>
            </a:scrgbClr>
          </a:solidFill>
        </p:spPr>
      </p:pic>
    </p:spTree>
    <p:extLst>
      <p:ext uri="{BB962C8B-B14F-4D97-AF65-F5344CB8AC3E}">
        <p14:creationId xmlns:p14="http://schemas.microsoft.com/office/powerpoint/2010/main" val="1068057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6"/>
              <p:cNvSpPr>
                <a:spLocks noGrp="1"/>
              </p:cNvSpPr>
              <p:nvPr>
                <p:ph idx="1"/>
              </p:nvPr>
            </p:nvSpPr>
            <p:spPr>
              <a:xfrm>
                <a:off x="360854" y="746120"/>
                <a:ext cx="11485848" cy="1718484"/>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湿法制备高铁酸钾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的反应体系中有六种粒子：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写出并配平湿法制高铁酸钾反应的离子方程式： </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6"/>
              <p:cNvSpPr>
                <a:spLocks noGrp="1" noRot="1" noChangeAspect="1" noMove="1" noResize="1" noEditPoints="1" noAdjustHandles="1" noChangeArrowheads="1" noChangeShapeType="1" noTextEdit="1"/>
              </p:cNvSpPr>
              <p:nvPr>
                <p:ph idx="1"/>
              </p:nvPr>
            </p:nvSpPr>
            <p:spPr>
              <a:xfrm>
                <a:off x="360854" y="746120"/>
                <a:ext cx="11485848" cy="1718484"/>
              </a:xfrm>
              <a:blipFill>
                <a:blip r:embed="rId2"/>
                <a:stretch>
                  <a:fillRect l="-796" r="-849" b="-6028"/>
                </a:stretch>
              </a:blipFill>
            </p:spPr>
            <p:txBody>
              <a:bodyPr/>
              <a:lstStyle/>
              <a:p>
                <a:r>
                  <a:rPr lang="zh-CN" altLang="en-US">
                    <a:noFill/>
                  </a:rPr>
                  <a:t> </a:t>
                </a:r>
              </a:p>
            </p:txBody>
          </p:sp>
        </mc:Fallback>
      </mc:AlternateContent>
      <p:pic>
        <p:nvPicPr>
          <p:cNvPr id="3" name="24答案.EPS" descr="id:2147492077;FounderCES"/>
          <p:cNvPicPr/>
          <p:nvPr/>
        </p:nvPicPr>
        <p:blipFill>
          <a:blip r:embed="rId3">
            <a:clrChange>
              <a:clrFrom>
                <a:srgbClr val="FFFFFF"/>
              </a:clrFrom>
              <a:clrTo>
                <a:srgbClr val="FFFFFF">
                  <a:alpha val="0"/>
                </a:srgbClr>
              </a:clrTo>
            </a:clrChange>
          </a:blip>
          <a:stretch>
            <a:fillRect/>
          </a:stretch>
        </p:blipFill>
        <p:spPr>
          <a:xfrm>
            <a:off x="406574" y="2708920"/>
            <a:ext cx="870585" cy="310515"/>
          </a:xfrm>
          <a:prstGeom prst="rect">
            <a:avLst/>
          </a:prstGeom>
          <a:solidFill>
            <a:scrgbClr r="0" g="0" b="0">
              <a:alpha val="0"/>
            </a:scrgbClr>
          </a:solidFill>
        </p:spPr>
      </p:pic>
      <mc:AlternateContent xmlns:mc="http://schemas.openxmlformats.org/markup-compatibility/2006" xmlns:a14="http://schemas.microsoft.com/office/drawing/2010/main">
        <mc:Choice Requires="a14">
          <p:sp>
            <p:nvSpPr>
              <p:cNvPr id="2" name="矩形 1"/>
              <p:cNvSpPr/>
              <p:nvPr/>
            </p:nvSpPr>
            <p:spPr>
              <a:xfrm>
                <a:off x="1397268" y="2464433"/>
                <a:ext cx="7791658" cy="707501"/>
              </a:xfrm>
              <a:prstGeom prst="rect">
                <a:avLst/>
              </a:prstGeom>
            </p:spPr>
            <p:txBody>
              <a:bodyPr wrap="square">
                <a:spAutoFit/>
              </a:bodyPr>
              <a:lstStyle/>
              <a:p>
                <a:pPr algn="just">
                  <a:lnSpc>
                    <a:spcPct val="150000"/>
                  </a:lnSpc>
                  <a:spcAft>
                    <a:spcPts val="0"/>
                  </a:spcAft>
                </a:pPr>
                <a:r>
                  <a:rPr lang="en-US" altLang="zh-CN" sz="2400" smtClean="0">
                    <a:solidFill>
                      <a:srgbClr val="000000"/>
                    </a:solidFill>
                    <a:cs typeface="Times New Roman" panose="02020603050405020304" pitchFamily="18" charset="0"/>
                  </a:rPr>
                  <a:t>2Fe</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OH</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baseline="-250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3ClO</a:t>
                </a:r>
                <a:r>
                  <a:rPr lang="zh-CN" altLang="zh-CN" sz="2400" baseline="300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4OH</a:t>
                </a:r>
                <a:r>
                  <a:rPr lang="zh-CN" altLang="zh-CN" sz="2400" baseline="300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a:solidFill>
                                  <a:srgbClr val="000000"/>
                                </a:solidFill>
                                <a:latin typeface="Cambria Math" panose="02040503050406030204" pitchFamily="18" charset="0"/>
                                <a:cs typeface="Times New Roman" panose="02020603050405020304" pitchFamily="18" charset="0"/>
                              </a:rPr>
                              <m:t>            </m:t>
                            </m:r>
                          </m:e>
                        </m:bar>
                      </m:num>
                      <m:den>
                        <m:r>
                          <a:rPr lang="en-US" altLang="zh-CN" sz="2400" b="1" i="1" smtClean="0">
                            <a:solidFill>
                              <a:srgbClr val="000000"/>
                            </a:solidFill>
                            <a:latin typeface="Cambria Math" panose="02040503050406030204" pitchFamily="18" charset="0"/>
                            <a:cs typeface="Times New Roman" panose="02020603050405020304" pitchFamily="18" charset="0"/>
                          </a:rPr>
                          <m:t> </m:t>
                        </m:r>
                      </m:den>
                    </m:f>
                  </m:oMath>
                </a14:m>
                <a:r>
                  <a:rPr lang="en-US" altLang="zh-CN" sz="2400">
                    <a:solidFill>
                      <a:srgbClr val="000000"/>
                    </a:solidFill>
                    <a:cs typeface="Times New Roman" panose="02020603050405020304" pitchFamily="18" charset="0"/>
                  </a:rPr>
                  <a:t>2Fe</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𝐎</m:t>
                        </m:r>
                      </m:e>
                      <m:sub>
                        <m:r>
                          <a:rPr lang="en-US" altLang="zh-CN" sz="2400" i="1">
                            <a:solidFill>
                              <a:srgbClr val="000000"/>
                            </a:solidFill>
                            <a:latin typeface="Cambria Math" panose="02040503050406030204" pitchFamily="18" charset="0"/>
                            <a:cs typeface="Times New Roman" panose="02020603050405020304" pitchFamily="18" charset="0"/>
                          </a:rPr>
                          <m:t>𝟒</m:t>
                        </m:r>
                      </m:sub>
                      <m:sup>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b="1" i="1" smtClean="0">
                            <a:solidFill>
                              <a:srgbClr val="000000"/>
                            </a:solidFill>
                            <a:latin typeface="Cambria Math" panose="02040503050406030204" pitchFamily="18" charset="0"/>
                            <a:cs typeface="Times New Roman" panose="02020603050405020304" pitchFamily="18" charset="0"/>
                          </a:rPr>
                          <m:t>−</m:t>
                        </m:r>
                      </m:sup>
                    </m:sSubSup>
                  </m:oMath>
                </a14:m>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3Cl</a:t>
                </a:r>
                <a:r>
                  <a:rPr lang="zh-CN" altLang="zh-CN" sz="2400" baseline="300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5H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O</a:t>
                </a:r>
                <a:endParaRPr lang="zh-CN" altLang="zh-CN" sz="1050">
                  <a:solidFill>
                    <a:srgbClr val="000000"/>
                  </a:solidFill>
                  <a:cs typeface="Times New Roman" panose="02020603050405020304" pitchFamily="18" charset="0"/>
                </a:endParaRPr>
              </a:p>
            </p:txBody>
          </p:sp>
        </mc:Choice>
        <mc:Fallback xmlns="">
          <p:sp>
            <p:nvSpPr>
              <p:cNvPr id="2" name="矩形 1"/>
              <p:cNvSpPr>
                <a:spLocks noRot="1" noChangeAspect="1" noMove="1" noResize="1" noEditPoints="1" noAdjustHandles="1" noChangeArrowheads="1" noChangeShapeType="1" noTextEdit="1"/>
              </p:cNvSpPr>
              <p:nvPr/>
            </p:nvSpPr>
            <p:spPr>
              <a:xfrm>
                <a:off x="1397268" y="2464433"/>
                <a:ext cx="7791658" cy="707501"/>
              </a:xfrm>
              <a:prstGeom prst="rect">
                <a:avLst/>
              </a:prstGeom>
              <a:blipFill>
                <a:blip r:embed="rId4"/>
                <a:stretch>
                  <a:fillRect l="-1174" b="-862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812698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6"/>
              <p:cNvSpPr>
                <a:spLocks noGrp="1"/>
              </p:cNvSpPr>
              <p:nvPr>
                <p:ph idx="1"/>
              </p:nvPr>
            </p:nvSpPr>
            <p:spPr>
              <a:xfrm>
                <a:off x="360854" y="746120"/>
                <a:ext cx="11485848" cy="4155689"/>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湿法</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制备高铁酸钾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是生成物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元素守恒可知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是反应物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在反应过程中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元素化合价升高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失去电子被氧化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则反应物应该有氧化剂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得到电子被还原为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根据电荷守恒可知反应物还有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最后根据元素守恒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可知生成物中有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则各种物质按照反应物、生成物分类应该是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根据得失电子守恒、电荷守恒、元素守恒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可得配平后的离子方程式为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3ClO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6"/>
              <p:cNvSpPr>
                <a:spLocks noGrp="1" noRot="1" noChangeAspect="1" noMove="1" noResize="1" noEditPoints="1" noAdjustHandles="1" noChangeArrowheads="1" noChangeShapeType="1" noTextEdit="1"/>
              </p:cNvSpPr>
              <p:nvPr>
                <p:ph idx="1"/>
              </p:nvPr>
            </p:nvSpPr>
            <p:spPr>
              <a:xfrm>
                <a:off x="360854" y="746120"/>
                <a:ext cx="11485848" cy="4155689"/>
              </a:xfrm>
              <a:blipFill>
                <a:blip r:embed="rId2"/>
                <a:stretch>
                  <a:fillRect l="-796" r="-849"/>
                </a:stretch>
              </a:blipFill>
            </p:spPr>
            <p:txBody>
              <a:bodyPr/>
              <a:lstStyle/>
              <a:p>
                <a:r>
                  <a:rPr lang="zh-CN" altLang="en-US">
                    <a:noFill/>
                  </a:rPr>
                  <a:t> </a:t>
                </a:r>
              </a:p>
            </p:txBody>
          </p:sp>
        </mc:Fallback>
      </mc:AlternateContent>
      <p:pic>
        <p:nvPicPr>
          <p:cNvPr id="3" name="24解析.EPS" descr="id:2147492070;FounderCES"/>
          <p:cNvPicPr/>
          <p:nvPr/>
        </p:nvPicPr>
        <p:blipFill>
          <a:blip r:embed="rId3">
            <a:clrChange>
              <a:clrFrom>
                <a:srgbClr val="FFFFFF"/>
              </a:clrFrom>
              <a:clrTo>
                <a:srgbClr val="FFFFFF">
                  <a:alpha val="0"/>
                </a:srgbClr>
              </a:clrTo>
            </a:clrChange>
          </a:blip>
          <a:stretch>
            <a:fillRect/>
          </a:stretch>
        </p:blipFill>
        <p:spPr>
          <a:xfrm>
            <a:off x="448345" y="972019"/>
            <a:ext cx="822325" cy="292735"/>
          </a:xfrm>
          <a:prstGeom prst="rect">
            <a:avLst/>
          </a:prstGeom>
          <a:solidFill>
            <a:scrgbClr r="0" g="0" b="0">
              <a:alpha val="0"/>
            </a:scrgbClr>
          </a:solidFill>
        </p:spPr>
      </p:pic>
    </p:spTree>
    <p:extLst>
      <p:ext uri="{BB962C8B-B14F-4D97-AF65-F5344CB8AC3E}">
        <p14:creationId xmlns:p14="http://schemas.microsoft.com/office/powerpoint/2010/main" val="1625063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290922" y="921207"/>
            <a:ext cx="6264696" cy="368424"/>
          </a:xfrm>
          <a:prstGeom prst="rect">
            <a:avLst/>
          </a:prstGeom>
        </p:spPr>
      </p:pic>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a:t>
            </a:r>
            <a:r>
              <a:rPr lang="zh-CN" altLang="zh-CN" b="1">
                <a:latin typeface="Times New Roman" panose="02020603050405020304" pitchFamily="18" charset="0"/>
                <a:ea typeface="宋体" panose="02010600030101010101" pitchFamily="2" charset="-122"/>
                <a:cs typeface="Times New Roman" panose="02020603050405020304" pitchFamily="18" charset="0"/>
              </a:rPr>
              <a:t>氧化还原反应一定有电子的转移</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得失或偏移</a:t>
            </a:r>
            <a:r>
              <a:rPr lang="en-US" altLang="zh-CN" b="1" smtClean="0">
                <a:latin typeface="宋体" panose="02010600030101010101" pitchFamily="2" charset="-122"/>
                <a:ea typeface="宋体" panose="02010600030101010101" pitchFamily="2" charset="-122"/>
                <a:cs typeface="Times New Roman" panose="02020603050405020304" pitchFamily="18" charset="0"/>
              </a:rPr>
              <a:t>)</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ghr257.jpg" descr="id:2147491682;FounderCES"/>
          <p:cNvPicPr/>
          <p:nvPr/>
        </p:nvPicPr>
        <p:blipFill>
          <a:blip r:embed="rId3">
            <a:clrChange>
              <a:clrFrom>
                <a:srgbClr val="FFFFFF"/>
              </a:clrFrom>
              <a:clrTo>
                <a:srgbClr val="FFFFFF">
                  <a:alpha val="0"/>
                </a:srgbClr>
              </a:clrTo>
            </a:clrChange>
          </a:blip>
          <a:stretch>
            <a:fillRect/>
          </a:stretch>
        </p:blipFill>
        <p:spPr>
          <a:xfrm>
            <a:off x="2998862" y="1484784"/>
            <a:ext cx="5822315" cy="3169920"/>
          </a:xfrm>
          <a:prstGeom prst="rect">
            <a:avLst/>
          </a:prstGeom>
          <a:solidFill>
            <a:scrgbClr r="0" g="0" b="0">
              <a:alpha val="0"/>
            </a:scrgbClr>
          </a:solidFill>
        </p:spPr>
      </p:pic>
    </p:spTree>
    <p:extLst>
      <p:ext uri="{BB962C8B-B14F-4D97-AF65-F5344CB8AC3E}">
        <p14:creationId xmlns:p14="http://schemas.microsoft.com/office/powerpoint/2010/main" val="37126927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34566" y="836713"/>
            <a:ext cx="11512136" cy="2308324"/>
          </a:xfrm>
          <a:prstGeom prst="rect">
            <a:avLst/>
          </a:prstGeom>
        </p:spPr>
      </p:pic>
      <p:sp>
        <p:nvSpPr>
          <p:cNvPr id="4" name="内容占位符 3"/>
          <p:cNvSpPr>
            <a:spLocks noGrp="1"/>
          </p:cNvSpPr>
          <p:nvPr>
            <p:ph idx="1"/>
          </p:nvPr>
        </p:nvSpPr>
        <p:spPr>
          <a:xfrm>
            <a:off x="360854" y="746120"/>
            <a:ext cx="11485848" cy="230832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并非</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只有氧的得失的反应才是氧化还原反应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许多反应中没有氧的得失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但属于氧化还原反应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因为这些反应中有元素化合价变化。氧化还原反应的实质是电子转移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特征是有元素化合价变化。反应前后有无元素化合价变化是判断氧化还原反应的基本依据</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1689;FounderCES"/>
          <p:cNvPicPr/>
          <p:nvPr/>
        </p:nvPicPr>
        <p:blipFill>
          <a:blip r:embed="rId3">
            <a:clrChange>
              <a:clrFrom>
                <a:srgbClr val="FFFFFF"/>
              </a:clrFrom>
              <a:clrTo>
                <a:srgbClr val="FFFFFF">
                  <a:alpha val="0"/>
                </a:srgbClr>
              </a:clrTo>
            </a:clrChange>
          </a:blip>
          <a:stretch>
            <a:fillRect/>
          </a:stretch>
        </p:blipFill>
        <p:spPr>
          <a:xfrm>
            <a:off x="406574" y="836712"/>
            <a:ext cx="1918970" cy="448310"/>
          </a:xfrm>
          <a:prstGeom prst="rect">
            <a:avLst/>
          </a:prstGeom>
          <a:solidFill>
            <a:scrgbClr r="0" g="0" b="0">
              <a:alpha val="0"/>
            </a:scrgbClr>
          </a:solidFill>
        </p:spPr>
      </p:pic>
    </p:spTree>
    <p:extLst>
      <p:ext uri="{BB962C8B-B14F-4D97-AF65-F5344CB8AC3E}">
        <p14:creationId xmlns:p14="http://schemas.microsoft.com/office/powerpoint/2010/main" val="12244526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现象或过程的主要原理不是氧化还原反应的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光合作用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铁锅生锈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食物腐烂</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石灰窑生产</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生石灰</a:t>
            </a:r>
            <a:endParaRPr lang="zh-CN" altLang="en-US"/>
          </a:p>
        </p:txBody>
      </p:sp>
      <p:pic>
        <p:nvPicPr>
          <p:cNvPr id="3" name="24典例1.EPS" descr="id:2147491696;FounderCES"/>
          <p:cNvPicPr/>
          <p:nvPr/>
        </p:nvPicPr>
        <p:blipFill>
          <a:blip r:embed="rId2">
            <a:clrChange>
              <a:clrFrom>
                <a:srgbClr val="FFFFFF"/>
              </a:clrFrom>
              <a:clrTo>
                <a:srgbClr val="FFFFFF">
                  <a:alpha val="0"/>
                </a:srgbClr>
              </a:clrTo>
            </a:clrChange>
          </a:blip>
          <a:stretch>
            <a:fillRect/>
          </a:stretch>
        </p:blipFill>
        <p:spPr>
          <a:xfrm>
            <a:off x="478582" y="908720"/>
            <a:ext cx="990600" cy="318770"/>
          </a:xfrm>
          <a:prstGeom prst="rect">
            <a:avLst/>
          </a:prstGeom>
          <a:solidFill>
            <a:scrgbClr r="0" g="0" b="0">
              <a:alpha val="0"/>
            </a:scrgbClr>
          </a:solidFill>
        </p:spPr>
      </p:pic>
      <p:pic>
        <p:nvPicPr>
          <p:cNvPr id="5" name="24答案.EPS" descr="id:2147491710;FounderCES"/>
          <p:cNvPicPr/>
          <p:nvPr/>
        </p:nvPicPr>
        <p:blipFill>
          <a:blip r:embed="rId3">
            <a:clrChange>
              <a:clrFrom>
                <a:srgbClr val="FFFFFF"/>
              </a:clrFrom>
              <a:clrTo>
                <a:srgbClr val="FFFFFF">
                  <a:alpha val="0"/>
                </a:srgbClr>
              </a:clrTo>
            </a:clrChange>
          </a:blip>
          <a:stretch>
            <a:fillRect/>
          </a:stretch>
        </p:blipFill>
        <p:spPr>
          <a:xfrm>
            <a:off x="477909" y="2581488"/>
            <a:ext cx="873065" cy="343455"/>
          </a:xfrm>
          <a:prstGeom prst="rect">
            <a:avLst/>
          </a:prstGeom>
          <a:solidFill>
            <a:scrgbClr r="0" g="0" b="0">
              <a:alpha val="0"/>
            </a:scrgbClr>
          </a:solidFill>
        </p:spPr>
      </p:pic>
      <p:sp>
        <p:nvSpPr>
          <p:cNvPr id="2" name="矩形 1"/>
          <p:cNvSpPr/>
          <p:nvPr/>
        </p:nvSpPr>
        <p:spPr>
          <a:xfrm>
            <a:off x="1439250" y="2518774"/>
            <a:ext cx="407484" cy="461665"/>
          </a:xfrm>
          <a:prstGeom prst="rect">
            <a:avLst/>
          </a:prstGeom>
        </p:spPr>
        <p:txBody>
          <a:bodyPr wrap="none">
            <a:spAutoFit/>
          </a:bodyPr>
          <a:lstStyle/>
          <a:p>
            <a:r>
              <a:rPr lang="en-US" altLang="zh-CN" sz="2400">
                <a:solidFill>
                  <a:srgbClr val="000000"/>
                </a:solidFill>
              </a:rPr>
              <a:t>D</a:t>
            </a:r>
            <a:endParaRPr lang="zh-CN" altLang="en-US"/>
          </a:p>
        </p:txBody>
      </p:sp>
      <p:pic>
        <p:nvPicPr>
          <p:cNvPr id="6" name="24解析.EPS" descr="id:2147491703;FounderCES"/>
          <p:cNvPicPr/>
          <p:nvPr/>
        </p:nvPicPr>
        <p:blipFill>
          <a:blip r:embed="rId4">
            <a:clrChange>
              <a:clrFrom>
                <a:srgbClr val="FFFFFF"/>
              </a:clrFrom>
              <a:clrTo>
                <a:srgbClr val="FFFFFF">
                  <a:alpha val="0"/>
                </a:srgbClr>
              </a:clrTo>
            </a:clrChange>
          </a:blip>
          <a:stretch>
            <a:fillRect/>
          </a:stretch>
        </p:blipFill>
        <p:spPr>
          <a:xfrm>
            <a:off x="454354" y="3240557"/>
            <a:ext cx="896620" cy="319405"/>
          </a:xfrm>
          <a:prstGeom prst="rect">
            <a:avLst/>
          </a:prstGeom>
          <a:solidFill>
            <a:scrgbClr r="0" g="0" b="0">
              <a:alpha val="0"/>
            </a:scrgbClr>
          </a:solidFill>
        </p:spPr>
      </p:pic>
      <p:sp>
        <p:nvSpPr>
          <p:cNvPr id="7" name="矩形 6"/>
          <p:cNvSpPr/>
          <p:nvPr/>
        </p:nvSpPr>
        <p:spPr>
          <a:xfrm>
            <a:off x="360854" y="3020759"/>
            <a:ext cx="11485848" cy="1200329"/>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石灰窑</a:t>
            </a:r>
            <a:r>
              <a:rPr lang="zh-CN" altLang="zh-CN" sz="2400">
                <a:solidFill>
                  <a:srgbClr val="000000"/>
                </a:solidFill>
                <a:ea typeface="楷体" panose="02010609060101010101" pitchFamily="49" charset="-122"/>
                <a:cs typeface="Times New Roman" panose="02020603050405020304" pitchFamily="18" charset="0"/>
              </a:rPr>
              <a:t>中石灰石在高温下分解生成生石灰和二氧化碳</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反应前后没有元素化合价发生改变</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与氧化还原反应无关。故选</a:t>
            </a:r>
            <a:r>
              <a:rPr lang="en-US" altLang="zh-CN" sz="2400">
                <a:solidFill>
                  <a:srgbClr val="000000"/>
                </a:solidFill>
                <a:cs typeface="Times New Roman" panose="02020603050405020304" pitchFamily="18" charset="0"/>
              </a:rPr>
              <a:t>D</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01653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862447"/>
            <a:ext cx="1588693" cy="500939"/>
          </a:xfrm>
          <a:prstGeom prst="rect">
            <a:avLst/>
          </a:prstGeom>
        </p:spPr>
      </p:pic>
      <p:sp>
        <p:nvSpPr>
          <p:cNvPr id="5" name="内容占位符 4"/>
          <p:cNvSpPr>
            <a:spLocks noGrp="1"/>
          </p:cNvSpPr>
          <p:nvPr>
            <p:ph idx="1"/>
          </p:nvPr>
        </p:nvSpPr>
        <p:spPr>
          <a:xfrm>
            <a:off x="360854" y="766445"/>
            <a:ext cx="11485848" cy="1687963"/>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氧化剂</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和还原剂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含义及关系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图片 3"/>
          <p:cNvPicPr/>
          <p:nvPr/>
        </p:nvPicPr>
        <p:blipFill>
          <a:blip r:embed="rId3">
            <a:clrChange>
              <a:clrFrom>
                <a:srgbClr val="FFFFFF"/>
              </a:clrFrom>
              <a:clrTo>
                <a:srgbClr val="FFFFFF">
                  <a:alpha val="0"/>
                </a:srgbClr>
              </a:clrTo>
            </a:clrChange>
          </a:blip>
          <a:stretch>
            <a:fillRect/>
          </a:stretch>
        </p:blipFill>
        <p:spPr>
          <a:xfrm>
            <a:off x="2422798" y="2060848"/>
            <a:ext cx="7142480" cy="3033395"/>
          </a:xfrm>
          <a:prstGeom prst="rect">
            <a:avLst/>
          </a:prstGeom>
          <a:solidFill>
            <a:scrgbClr r="0" g="0" b="0">
              <a:alpha val="0"/>
            </a:scrgbClr>
          </a:solidFill>
        </p:spPr>
      </p:pic>
    </p:spTree>
    <p:extLst>
      <p:ext uri="{BB962C8B-B14F-4D97-AF65-F5344CB8AC3E}">
        <p14:creationId xmlns:p14="http://schemas.microsoft.com/office/powerpoint/2010/main" val="342906437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TotalTime>
  <Words>2431</Words>
  <Application>Microsoft Office PowerPoint</Application>
  <PresentationFormat>自定义</PresentationFormat>
  <Paragraphs>250</Paragraphs>
  <Slides>56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56</vt:i4>
      </vt:variant>
    </vt:vector>
  </HeadingPairs>
  <TitlesOfParts>
    <vt:vector size="66"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399</cp:revision>
  <dcterms:created xsi:type="dcterms:W3CDTF">2020-11-06T05:24:00Z</dcterms:created>
  <dcterms:modified xsi:type="dcterms:W3CDTF">2025-06-21T13:48:27Z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